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6" r:id="rId8"/>
    <p:sldId id="267" r:id="rId9"/>
    <p:sldId id="268" r:id="rId10"/>
    <p:sldId id="269" r:id="rId11"/>
    <p:sldId id="270" r:id="rId12"/>
    <p:sldId id="271" r:id="rId13"/>
    <p:sldId id="272" r:id="rId14"/>
    <p:sldId id="273" r:id="rId15"/>
    <p:sldId id="274" r:id="rId16"/>
    <p:sldId id="262" r:id="rId17"/>
    <p:sldId id="263" r:id="rId18"/>
    <p:sldId id="264" r:id="rId19"/>
    <p:sldId id="26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AA38"/>
    <a:srgbClr val="3DB4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70"/>
    <p:restoredTop sz="94707"/>
  </p:normalViewPr>
  <p:slideViewPr>
    <p:cSldViewPr snapToGrid="0">
      <p:cViewPr varScale="1">
        <p:scale>
          <a:sx n="145" d="100"/>
          <a:sy n="145" d="100"/>
        </p:scale>
        <p:origin x="121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59B4C5-8AE8-418E-AC14-91F5D3953FE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BBB5897-EA0C-4149-AD4F-B4B4803959EE}">
      <dgm:prSet/>
      <dgm:spPr/>
      <dgm:t>
        <a:bodyPr/>
        <a:lstStyle/>
        <a:p>
          <a:pPr>
            <a:lnSpc>
              <a:spcPct val="100000"/>
            </a:lnSpc>
          </a:pPr>
          <a:r>
            <a:rPr lang="en-US" b="1"/>
            <a:t>Source</a:t>
          </a:r>
          <a:r>
            <a:rPr lang="en-US"/>
            <a:t>: UCI Machine Learning Repository – Seoul Bike Sharing Demand Dataset</a:t>
          </a:r>
        </a:p>
      </dgm:t>
    </dgm:pt>
    <dgm:pt modelId="{5F095882-DD8F-46F5-B1A1-8404135D389F}" type="parTrans" cxnId="{9AF5688F-DA41-45E8-8AE3-20CBDB9D692D}">
      <dgm:prSet/>
      <dgm:spPr/>
      <dgm:t>
        <a:bodyPr/>
        <a:lstStyle/>
        <a:p>
          <a:endParaRPr lang="en-US"/>
        </a:p>
      </dgm:t>
    </dgm:pt>
    <dgm:pt modelId="{E6254B6F-18E1-4F86-B16C-8119B4DC17D4}" type="sibTrans" cxnId="{9AF5688F-DA41-45E8-8AE3-20CBDB9D692D}">
      <dgm:prSet/>
      <dgm:spPr/>
      <dgm:t>
        <a:bodyPr/>
        <a:lstStyle/>
        <a:p>
          <a:endParaRPr lang="en-US"/>
        </a:p>
      </dgm:t>
    </dgm:pt>
    <dgm:pt modelId="{1EB29286-60FF-4C12-A579-680561EE4A8C}">
      <dgm:prSet/>
      <dgm:spPr/>
      <dgm:t>
        <a:bodyPr/>
        <a:lstStyle/>
        <a:p>
          <a:pPr>
            <a:lnSpc>
              <a:spcPct val="100000"/>
            </a:lnSpc>
          </a:pPr>
          <a:r>
            <a:rPr lang="en-US" b="1"/>
            <a:t>Period</a:t>
          </a:r>
          <a:r>
            <a:rPr lang="en-US"/>
            <a:t>: 2017–2018</a:t>
          </a:r>
        </a:p>
      </dgm:t>
    </dgm:pt>
    <dgm:pt modelId="{CA4ABF2A-AC01-40B5-9CF2-7922BA0F2300}" type="parTrans" cxnId="{AD975ADF-32B2-4C38-8255-FFED42BD6E26}">
      <dgm:prSet/>
      <dgm:spPr/>
      <dgm:t>
        <a:bodyPr/>
        <a:lstStyle/>
        <a:p>
          <a:endParaRPr lang="en-US"/>
        </a:p>
      </dgm:t>
    </dgm:pt>
    <dgm:pt modelId="{8D73BF75-4C20-4FFF-A90A-C6F8C4CD8089}" type="sibTrans" cxnId="{AD975ADF-32B2-4C38-8255-FFED42BD6E26}">
      <dgm:prSet/>
      <dgm:spPr/>
      <dgm:t>
        <a:bodyPr/>
        <a:lstStyle/>
        <a:p>
          <a:endParaRPr lang="en-US"/>
        </a:p>
      </dgm:t>
    </dgm:pt>
    <dgm:pt modelId="{13B161A9-373F-4059-86FB-EFEFB6D7B77F}">
      <dgm:prSet/>
      <dgm:spPr/>
      <dgm:t>
        <a:bodyPr/>
        <a:lstStyle/>
        <a:p>
          <a:pPr>
            <a:lnSpc>
              <a:spcPct val="100000"/>
            </a:lnSpc>
          </a:pPr>
          <a:r>
            <a:rPr lang="en-US" b="1"/>
            <a:t>Features</a:t>
          </a:r>
          <a:r>
            <a:rPr lang="en-US"/>
            <a:t>: Date, hour, temperature, humidity, solar radiation, holidays, etc.</a:t>
          </a:r>
        </a:p>
      </dgm:t>
    </dgm:pt>
    <dgm:pt modelId="{4C1C1766-50D5-4A3C-9B62-831762364E67}" type="parTrans" cxnId="{342FE754-12A1-4C5D-AD1D-A50B65F9573F}">
      <dgm:prSet/>
      <dgm:spPr/>
      <dgm:t>
        <a:bodyPr/>
        <a:lstStyle/>
        <a:p>
          <a:endParaRPr lang="en-US"/>
        </a:p>
      </dgm:t>
    </dgm:pt>
    <dgm:pt modelId="{1F3FD869-E50E-4BA4-BEB5-463266C6EBEE}" type="sibTrans" cxnId="{342FE754-12A1-4C5D-AD1D-A50B65F9573F}">
      <dgm:prSet/>
      <dgm:spPr/>
      <dgm:t>
        <a:bodyPr/>
        <a:lstStyle/>
        <a:p>
          <a:endParaRPr lang="en-US"/>
        </a:p>
      </dgm:t>
    </dgm:pt>
    <dgm:pt modelId="{52841961-7545-4AFF-8B8D-D00AE349E940}">
      <dgm:prSet/>
      <dgm:spPr/>
      <dgm:t>
        <a:bodyPr/>
        <a:lstStyle/>
        <a:p>
          <a:pPr>
            <a:lnSpc>
              <a:spcPct val="100000"/>
            </a:lnSpc>
          </a:pPr>
          <a:r>
            <a:rPr lang="en-US" b="1"/>
            <a:t>Preprocessing</a:t>
          </a:r>
          <a:r>
            <a:rPr lang="en-US"/>
            <a:t>: Cleaned dates, normalized weather features, created temp bands, and hourly averages</a:t>
          </a:r>
        </a:p>
      </dgm:t>
    </dgm:pt>
    <dgm:pt modelId="{2CAEF47D-8324-464F-8419-B1834ED6695E}" type="parTrans" cxnId="{D97ABC2B-C235-4BBA-8527-1D115A52AF29}">
      <dgm:prSet/>
      <dgm:spPr/>
      <dgm:t>
        <a:bodyPr/>
        <a:lstStyle/>
        <a:p>
          <a:endParaRPr lang="en-US"/>
        </a:p>
      </dgm:t>
    </dgm:pt>
    <dgm:pt modelId="{D8B1B41D-6198-4523-9A1E-A4E941CACC94}" type="sibTrans" cxnId="{D97ABC2B-C235-4BBA-8527-1D115A52AF29}">
      <dgm:prSet/>
      <dgm:spPr/>
      <dgm:t>
        <a:bodyPr/>
        <a:lstStyle/>
        <a:p>
          <a:endParaRPr lang="en-US"/>
        </a:p>
      </dgm:t>
    </dgm:pt>
    <dgm:pt modelId="{FC3C6F6F-E2C6-4B6C-A45A-B53E63D6A1D2}" type="pres">
      <dgm:prSet presAssocID="{4759B4C5-8AE8-418E-AC14-91F5D3953FEA}" presName="root" presStyleCnt="0">
        <dgm:presLayoutVars>
          <dgm:dir/>
          <dgm:resizeHandles val="exact"/>
        </dgm:presLayoutVars>
      </dgm:prSet>
      <dgm:spPr/>
    </dgm:pt>
    <dgm:pt modelId="{FB0C5B2B-4BD5-4D65-BC77-0CE9D6C9072A}" type="pres">
      <dgm:prSet presAssocID="{1BBB5897-EA0C-4149-AD4F-B4B4803959EE}" presName="compNode" presStyleCnt="0"/>
      <dgm:spPr/>
    </dgm:pt>
    <dgm:pt modelId="{24EA38F5-C841-4CC5-ABBD-ABBA0E3D34AB}" type="pres">
      <dgm:prSet presAssocID="{1BBB5897-EA0C-4149-AD4F-B4B4803959E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ke"/>
        </a:ext>
      </dgm:extLst>
    </dgm:pt>
    <dgm:pt modelId="{B704CA20-7CBE-4908-A0DB-FCE7C4912949}" type="pres">
      <dgm:prSet presAssocID="{1BBB5897-EA0C-4149-AD4F-B4B4803959EE}" presName="spaceRect" presStyleCnt="0"/>
      <dgm:spPr/>
    </dgm:pt>
    <dgm:pt modelId="{17BAE2F7-D4A2-444F-9E1B-31E92E268AE8}" type="pres">
      <dgm:prSet presAssocID="{1BBB5897-EA0C-4149-AD4F-B4B4803959EE}" presName="textRect" presStyleLbl="revTx" presStyleIdx="0" presStyleCnt="4">
        <dgm:presLayoutVars>
          <dgm:chMax val="1"/>
          <dgm:chPref val="1"/>
        </dgm:presLayoutVars>
      </dgm:prSet>
      <dgm:spPr/>
    </dgm:pt>
    <dgm:pt modelId="{4E646020-37FB-42A7-A56D-05057EAEF970}" type="pres">
      <dgm:prSet presAssocID="{E6254B6F-18E1-4F86-B16C-8119B4DC17D4}" presName="sibTrans" presStyleCnt="0"/>
      <dgm:spPr/>
    </dgm:pt>
    <dgm:pt modelId="{90CCF5E5-A23B-47DF-8707-4F9CE4224798}" type="pres">
      <dgm:prSet presAssocID="{1EB29286-60FF-4C12-A579-680561EE4A8C}" presName="compNode" presStyleCnt="0"/>
      <dgm:spPr/>
    </dgm:pt>
    <dgm:pt modelId="{73409194-27CA-47A9-86CC-2BB6C0B67CDA}" type="pres">
      <dgm:prSet presAssocID="{1EB29286-60FF-4C12-A579-680561EE4A8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F900334D-10A5-4A1A-9974-DBEA9F05C808}" type="pres">
      <dgm:prSet presAssocID="{1EB29286-60FF-4C12-A579-680561EE4A8C}" presName="spaceRect" presStyleCnt="0"/>
      <dgm:spPr/>
    </dgm:pt>
    <dgm:pt modelId="{0A8C29D2-A9F3-49E6-985F-136DC2262CDB}" type="pres">
      <dgm:prSet presAssocID="{1EB29286-60FF-4C12-A579-680561EE4A8C}" presName="textRect" presStyleLbl="revTx" presStyleIdx="1" presStyleCnt="4">
        <dgm:presLayoutVars>
          <dgm:chMax val="1"/>
          <dgm:chPref val="1"/>
        </dgm:presLayoutVars>
      </dgm:prSet>
      <dgm:spPr/>
    </dgm:pt>
    <dgm:pt modelId="{7E3B0AAE-D8E7-4277-8785-15C0326D70DA}" type="pres">
      <dgm:prSet presAssocID="{8D73BF75-4C20-4FFF-A90A-C6F8C4CD8089}" presName="sibTrans" presStyleCnt="0"/>
      <dgm:spPr/>
    </dgm:pt>
    <dgm:pt modelId="{A48C55BF-60C4-4232-99B8-F45CCB844F81}" type="pres">
      <dgm:prSet presAssocID="{13B161A9-373F-4059-86FB-EFEFB6D7B77F}" presName="compNode" presStyleCnt="0"/>
      <dgm:spPr/>
    </dgm:pt>
    <dgm:pt modelId="{A05AD4EB-2B99-4DAB-89A2-143AB24A2CB0}" type="pres">
      <dgm:prSet presAssocID="{13B161A9-373F-4059-86FB-EFEFB6D7B77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nset scene"/>
        </a:ext>
      </dgm:extLst>
    </dgm:pt>
    <dgm:pt modelId="{7F1864D3-DA59-47BD-B92E-834CC077F62A}" type="pres">
      <dgm:prSet presAssocID="{13B161A9-373F-4059-86FB-EFEFB6D7B77F}" presName="spaceRect" presStyleCnt="0"/>
      <dgm:spPr/>
    </dgm:pt>
    <dgm:pt modelId="{E0F63EE3-6A13-4063-825C-742BD871A5A4}" type="pres">
      <dgm:prSet presAssocID="{13B161A9-373F-4059-86FB-EFEFB6D7B77F}" presName="textRect" presStyleLbl="revTx" presStyleIdx="2" presStyleCnt="4">
        <dgm:presLayoutVars>
          <dgm:chMax val="1"/>
          <dgm:chPref val="1"/>
        </dgm:presLayoutVars>
      </dgm:prSet>
      <dgm:spPr/>
    </dgm:pt>
    <dgm:pt modelId="{3AB60C4F-D66B-46F9-895B-61BF1B8CECEB}" type="pres">
      <dgm:prSet presAssocID="{1F3FD869-E50E-4BA4-BEB5-463266C6EBEE}" presName="sibTrans" presStyleCnt="0"/>
      <dgm:spPr/>
    </dgm:pt>
    <dgm:pt modelId="{2E68335D-1613-4D31-AC76-52F366881856}" type="pres">
      <dgm:prSet presAssocID="{52841961-7545-4AFF-8B8D-D00AE349E940}" presName="compNode" presStyleCnt="0"/>
      <dgm:spPr/>
    </dgm:pt>
    <dgm:pt modelId="{E539BB08-8BA7-4236-8C2A-7AF4A26C8398}" type="pres">
      <dgm:prSet presAssocID="{52841961-7545-4AFF-8B8D-D00AE349E94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ainy scene"/>
        </a:ext>
      </dgm:extLst>
    </dgm:pt>
    <dgm:pt modelId="{58984D9E-EC87-4D1A-A107-A43A8EC7AE2E}" type="pres">
      <dgm:prSet presAssocID="{52841961-7545-4AFF-8B8D-D00AE349E940}" presName="spaceRect" presStyleCnt="0"/>
      <dgm:spPr/>
    </dgm:pt>
    <dgm:pt modelId="{FB823EE2-ABA8-44AF-ACD8-A1600DDD3119}" type="pres">
      <dgm:prSet presAssocID="{52841961-7545-4AFF-8B8D-D00AE349E940}" presName="textRect" presStyleLbl="revTx" presStyleIdx="3" presStyleCnt="4">
        <dgm:presLayoutVars>
          <dgm:chMax val="1"/>
          <dgm:chPref val="1"/>
        </dgm:presLayoutVars>
      </dgm:prSet>
      <dgm:spPr/>
    </dgm:pt>
  </dgm:ptLst>
  <dgm:cxnLst>
    <dgm:cxn modelId="{D97ABC2B-C235-4BBA-8527-1D115A52AF29}" srcId="{4759B4C5-8AE8-418E-AC14-91F5D3953FEA}" destId="{52841961-7545-4AFF-8B8D-D00AE349E940}" srcOrd="3" destOrd="0" parTransId="{2CAEF47D-8324-464F-8419-B1834ED6695E}" sibTransId="{D8B1B41D-6198-4523-9A1E-A4E941CACC94}"/>
    <dgm:cxn modelId="{80BA5B41-03D9-4298-8336-A3C5A484D9D1}" type="presOf" srcId="{52841961-7545-4AFF-8B8D-D00AE349E940}" destId="{FB823EE2-ABA8-44AF-ACD8-A1600DDD3119}" srcOrd="0" destOrd="0" presId="urn:microsoft.com/office/officeart/2018/2/layout/IconLabelList"/>
    <dgm:cxn modelId="{342FE754-12A1-4C5D-AD1D-A50B65F9573F}" srcId="{4759B4C5-8AE8-418E-AC14-91F5D3953FEA}" destId="{13B161A9-373F-4059-86FB-EFEFB6D7B77F}" srcOrd="2" destOrd="0" parTransId="{4C1C1766-50D5-4A3C-9B62-831762364E67}" sibTransId="{1F3FD869-E50E-4BA4-BEB5-463266C6EBEE}"/>
    <dgm:cxn modelId="{40F5895B-6379-44F7-AC9C-13388A8EE41B}" type="presOf" srcId="{1BBB5897-EA0C-4149-AD4F-B4B4803959EE}" destId="{17BAE2F7-D4A2-444F-9E1B-31E92E268AE8}" srcOrd="0" destOrd="0" presId="urn:microsoft.com/office/officeart/2018/2/layout/IconLabelList"/>
    <dgm:cxn modelId="{9AF5688F-DA41-45E8-8AE3-20CBDB9D692D}" srcId="{4759B4C5-8AE8-418E-AC14-91F5D3953FEA}" destId="{1BBB5897-EA0C-4149-AD4F-B4B4803959EE}" srcOrd="0" destOrd="0" parTransId="{5F095882-DD8F-46F5-B1A1-8404135D389F}" sibTransId="{E6254B6F-18E1-4F86-B16C-8119B4DC17D4}"/>
    <dgm:cxn modelId="{54BDA6A9-E405-4E40-BE3B-27B5932DC2E7}" type="presOf" srcId="{1EB29286-60FF-4C12-A579-680561EE4A8C}" destId="{0A8C29D2-A9F3-49E6-985F-136DC2262CDB}" srcOrd="0" destOrd="0" presId="urn:microsoft.com/office/officeart/2018/2/layout/IconLabelList"/>
    <dgm:cxn modelId="{449BF6A9-6AF3-479D-B105-32ADE5C57A4B}" type="presOf" srcId="{4759B4C5-8AE8-418E-AC14-91F5D3953FEA}" destId="{FC3C6F6F-E2C6-4B6C-A45A-B53E63D6A1D2}" srcOrd="0" destOrd="0" presId="urn:microsoft.com/office/officeart/2018/2/layout/IconLabelList"/>
    <dgm:cxn modelId="{4BA8EAD7-1E28-40CF-B91C-46C75E4806C5}" type="presOf" srcId="{13B161A9-373F-4059-86FB-EFEFB6D7B77F}" destId="{E0F63EE3-6A13-4063-825C-742BD871A5A4}" srcOrd="0" destOrd="0" presId="urn:microsoft.com/office/officeart/2018/2/layout/IconLabelList"/>
    <dgm:cxn modelId="{AD975ADF-32B2-4C38-8255-FFED42BD6E26}" srcId="{4759B4C5-8AE8-418E-AC14-91F5D3953FEA}" destId="{1EB29286-60FF-4C12-A579-680561EE4A8C}" srcOrd="1" destOrd="0" parTransId="{CA4ABF2A-AC01-40B5-9CF2-7922BA0F2300}" sibTransId="{8D73BF75-4C20-4FFF-A90A-C6F8C4CD8089}"/>
    <dgm:cxn modelId="{2324DC33-386A-407A-BF00-08B5557F22FE}" type="presParOf" srcId="{FC3C6F6F-E2C6-4B6C-A45A-B53E63D6A1D2}" destId="{FB0C5B2B-4BD5-4D65-BC77-0CE9D6C9072A}" srcOrd="0" destOrd="0" presId="urn:microsoft.com/office/officeart/2018/2/layout/IconLabelList"/>
    <dgm:cxn modelId="{55879474-525D-458A-86CA-75A11C239B89}" type="presParOf" srcId="{FB0C5B2B-4BD5-4D65-BC77-0CE9D6C9072A}" destId="{24EA38F5-C841-4CC5-ABBD-ABBA0E3D34AB}" srcOrd="0" destOrd="0" presId="urn:microsoft.com/office/officeart/2018/2/layout/IconLabelList"/>
    <dgm:cxn modelId="{F3E1CFA4-AD95-4746-9A29-F2010AFACE51}" type="presParOf" srcId="{FB0C5B2B-4BD5-4D65-BC77-0CE9D6C9072A}" destId="{B704CA20-7CBE-4908-A0DB-FCE7C4912949}" srcOrd="1" destOrd="0" presId="urn:microsoft.com/office/officeart/2018/2/layout/IconLabelList"/>
    <dgm:cxn modelId="{A9938E8A-8EBB-42CC-9A55-07EFEB3EA84B}" type="presParOf" srcId="{FB0C5B2B-4BD5-4D65-BC77-0CE9D6C9072A}" destId="{17BAE2F7-D4A2-444F-9E1B-31E92E268AE8}" srcOrd="2" destOrd="0" presId="urn:microsoft.com/office/officeart/2018/2/layout/IconLabelList"/>
    <dgm:cxn modelId="{22E82258-69B3-4889-BDDC-C3C4E15D9452}" type="presParOf" srcId="{FC3C6F6F-E2C6-4B6C-A45A-B53E63D6A1D2}" destId="{4E646020-37FB-42A7-A56D-05057EAEF970}" srcOrd="1" destOrd="0" presId="urn:microsoft.com/office/officeart/2018/2/layout/IconLabelList"/>
    <dgm:cxn modelId="{FDBC456F-B658-4FC6-9ACC-CE662D5E40DC}" type="presParOf" srcId="{FC3C6F6F-E2C6-4B6C-A45A-B53E63D6A1D2}" destId="{90CCF5E5-A23B-47DF-8707-4F9CE4224798}" srcOrd="2" destOrd="0" presId="urn:microsoft.com/office/officeart/2018/2/layout/IconLabelList"/>
    <dgm:cxn modelId="{7F27157C-BDB8-42E2-BDA7-E992F657B0B5}" type="presParOf" srcId="{90CCF5E5-A23B-47DF-8707-4F9CE4224798}" destId="{73409194-27CA-47A9-86CC-2BB6C0B67CDA}" srcOrd="0" destOrd="0" presId="urn:microsoft.com/office/officeart/2018/2/layout/IconLabelList"/>
    <dgm:cxn modelId="{39C0EDEF-747A-4AA5-B56D-29111ED1B257}" type="presParOf" srcId="{90CCF5E5-A23B-47DF-8707-4F9CE4224798}" destId="{F900334D-10A5-4A1A-9974-DBEA9F05C808}" srcOrd="1" destOrd="0" presId="urn:microsoft.com/office/officeart/2018/2/layout/IconLabelList"/>
    <dgm:cxn modelId="{6DE5DD79-6912-4CB5-ABD5-3C7CD7174FCB}" type="presParOf" srcId="{90CCF5E5-A23B-47DF-8707-4F9CE4224798}" destId="{0A8C29D2-A9F3-49E6-985F-136DC2262CDB}" srcOrd="2" destOrd="0" presId="urn:microsoft.com/office/officeart/2018/2/layout/IconLabelList"/>
    <dgm:cxn modelId="{67795369-4650-4719-8749-F68483796B2A}" type="presParOf" srcId="{FC3C6F6F-E2C6-4B6C-A45A-B53E63D6A1D2}" destId="{7E3B0AAE-D8E7-4277-8785-15C0326D70DA}" srcOrd="3" destOrd="0" presId="urn:microsoft.com/office/officeart/2018/2/layout/IconLabelList"/>
    <dgm:cxn modelId="{AA0FE846-5DDA-4415-A4BF-4FCC373CD531}" type="presParOf" srcId="{FC3C6F6F-E2C6-4B6C-A45A-B53E63D6A1D2}" destId="{A48C55BF-60C4-4232-99B8-F45CCB844F81}" srcOrd="4" destOrd="0" presId="urn:microsoft.com/office/officeart/2018/2/layout/IconLabelList"/>
    <dgm:cxn modelId="{BD770342-564E-46EA-B743-131597E2E883}" type="presParOf" srcId="{A48C55BF-60C4-4232-99B8-F45CCB844F81}" destId="{A05AD4EB-2B99-4DAB-89A2-143AB24A2CB0}" srcOrd="0" destOrd="0" presId="urn:microsoft.com/office/officeart/2018/2/layout/IconLabelList"/>
    <dgm:cxn modelId="{5F18EB48-7721-47BF-A6F8-F66176C63B57}" type="presParOf" srcId="{A48C55BF-60C4-4232-99B8-F45CCB844F81}" destId="{7F1864D3-DA59-47BD-B92E-834CC077F62A}" srcOrd="1" destOrd="0" presId="urn:microsoft.com/office/officeart/2018/2/layout/IconLabelList"/>
    <dgm:cxn modelId="{9019BC53-1F6D-400A-B1D1-F10559872F00}" type="presParOf" srcId="{A48C55BF-60C4-4232-99B8-F45CCB844F81}" destId="{E0F63EE3-6A13-4063-825C-742BD871A5A4}" srcOrd="2" destOrd="0" presId="urn:microsoft.com/office/officeart/2018/2/layout/IconLabelList"/>
    <dgm:cxn modelId="{D306CFD2-D351-4F04-B481-42B4DE61150D}" type="presParOf" srcId="{FC3C6F6F-E2C6-4B6C-A45A-B53E63D6A1D2}" destId="{3AB60C4F-D66B-46F9-895B-61BF1B8CECEB}" srcOrd="5" destOrd="0" presId="urn:microsoft.com/office/officeart/2018/2/layout/IconLabelList"/>
    <dgm:cxn modelId="{132A4783-4ED4-492B-85BD-26F49CAF6A39}" type="presParOf" srcId="{FC3C6F6F-E2C6-4B6C-A45A-B53E63D6A1D2}" destId="{2E68335D-1613-4D31-AC76-52F366881856}" srcOrd="6" destOrd="0" presId="urn:microsoft.com/office/officeart/2018/2/layout/IconLabelList"/>
    <dgm:cxn modelId="{179ED76A-B70A-4886-89A2-D58752645540}" type="presParOf" srcId="{2E68335D-1613-4D31-AC76-52F366881856}" destId="{E539BB08-8BA7-4236-8C2A-7AF4A26C8398}" srcOrd="0" destOrd="0" presId="urn:microsoft.com/office/officeart/2018/2/layout/IconLabelList"/>
    <dgm:cxn modelId="{A131D7AE-AB17-4439-BCA1-06634AA2C76A}" type="presParOf" srcId="{2E68335D-1613-4D31-AC76-52F366881856}" destId="{58984D9E-EC87-4D1A-A107-A43A8EC7AE2E}" srcOrd="1" destOrd="0" presId="urn:microsoft.com/office/officeart/2018/2/layout/IconLabelList"/>
    <dgm:cxn modelId="{4963C5B2-F428-49CA-90E0-B211D50EA493}" type="presParOf" srcId="{2E68335D-1613-4D31-AC76-52F366881856}" destId="{FB823EE2-ABA8-44AF-ACD8-A1600DDD3119}" srcOrd="2" destOrd="0" presId="urn:microsoft.com/office/officeart/2018/2/layout/IconLabel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B8DAA6-5F9A-4E26-929E-442B3F235B8A}" type="doc">
      <dgm:prSet loTypeId="urn:microsoft.com/office/officeart/2018/2/layout/IconVerticalSolidList" loCatId="icon" qsTypeId="urn:microsoft.com/office/officeart/2005/8/quickstyle/simple2" qsCatId="simple" csTypeId="urn:microsoft.com/office/officeart/2005/8/colors/accent4_2" csCatId="accent4" phldr="1"/>
      <dgm:spPr/>
      <dgm:t>
        <a:bodyPr/>
        <a:lstStyle/>
        <a:p>
          <a:endParaRPr lang="en-US"/>
        </a:p>
      </dgm:t>
    </dgm:pt>
    <dgm:pt modelId="{D7EA0DC2-6653-41C2-AB8B-67310646D3FA}">
      <dgm:prSet/>
      <dgm:spPr/>
      <dgm:t>
        <a:bodyPr/>
        <a:lstStyle/>
        <a:p>
          <a:pPr>
            <a:lnSpc>
              <a:spcPct val="100000"/>
            </a:lnSpc>
          </a:pPr>
          <a:r>
            <a:rPr lang="en-US" b="0" cap="none" spc="0" dirty="0">
              <a:ln w="0"/>
              <a:solidFill>
                <a:schemeClr val="accent1"/>
              </a:solidFill>
              <a:effectLst>
                <a:outerShdw blurRad="38100" dist="25400" dir="5400000" algn="ctr" rotWithShape="0">
                  <a:srgbClr val="6E747A">
                    <a:alpha val="43000"/>
                  </a:srgbClr>
                </a:outerShdw>
              </a:effectLst>
            </a:rPr>
            <a:t>EDA: Line plots, heatmaps, boxplots to understand patterns</a:t>
          </a:r>
        </a:p>
      </dgm:t>
    </dgm:pt>
    <dgm:pt modelId="{9C9E4380-5E27-4DAF-BB65-A3A4FED74AF2}" type="parTrans" cxnId="{C5AF15A5-241C-4152-829A-FB26512FCCC0}">
      <dgm:prSet/>
      <dgm:spPr/>
      <dgm:t>
        <a:bodyPr/>
        <a:lstStyle/>
        <a:p>
          <a:endParaRPr lang="en-US"/>
        </a:p>
      </dgm:t>
    </dgm:pt>
    <dgm:pt modelId="{D5CC3424-BB64-4713-97F3-51224C7459EB}" type="sibTrans" cxnId="{C5AF15A5-241C-4152-829A-FB26512FCCC0}">
      <dgm:prSet/>
      <dgm:spPr/>
      <dgm:t>
        <a:bodyPr/>
        <a:lstStyle/>
        <a:p>
          <a:endParaRPr lang="en-US"/>
        </a:p>
      </dgm:t>
    </dgm:pt>
    <dgm:pt modelId="{82E1B8F3-8F1B-411B-BBD9-972962F56972}">
      <dgm:prSet/>
      <dgm:spPr/>
      <dgm:t>
        <a:bodyPr/>
        <a:lstStyle/>
        <a:p>
          <a:pPr>
            <a:lnSpc>
              <a:spcPct val="100000"/>
            </a:lnSpc>
          </a:pPr>
          <a:r>
            <a:rPr lang="en-US" b="0" cap="none" spc="0" dirty="0">
              <a:ln w="0"/>
              <a:solidFill>
                <a:schemeClr val="accent1"/>
              </a:solidFill>
              <a:effectLst>
                <a:outerShdw blurRad="38100" dist="25400" dir="5400000" algn="ctr" rotWithShape="0">
                  <a:srgbClr val="6E747A">
                    <a:alpha val="43000"/>
                  </a:srgbClr>
                </a:outerShdw>
              </a:effectLst>
            </a:rPr>
            <a:t>Modeling: Random Forest, Gradient Boosting, Linear Regression</a:t>
          </a:r>
        </a:p>
      </dgm:t>
    </dgm:pt>
    <dgm:pt modelId="{C7A68611-6E0F-41B4-9ECF-EC19B4BE05D0}" type="parTrans" cxnId="{65F1735D-DB09-4FC1-829A-711032AACB59}">
      <dgm:prSet/>
      <dgm:spPr/>
      <dgm:t>
        <a:bodyPr/>
        <a:lstStyle/>
        <a:p>
          <a:endParaRPr lang="en-US"/>
        </a:p>
      </dgm:t>
    </dgm:pt>
    <dgm:pt modelId="{0EAA418C-3409-4E20-BEB9-FFFA027E7B2F}" type="sibTrans" cxnId="{65F1735D-DB09-4FC1-829A-711032AACB59}">
      <dgm:prSet/>
      <dgm:spPr/>
      <dgm:t>
        <a:bodyPr/>
        <a:lstStyle/>
        <a:p>
          <a:endParaRPr lang="en-US"/>
        </a:p>
      </dgm:t>
    </dgm:pt>
    <dgm:pt modelId="{529EA92B-47CD-4F66-91C1-1CA30383B870}">
      <dgm:prSet/>
      <dgm:spPr/>
      <dgm:t>
        <a:bodyPr/>
        <a:lstStyle/>
        <a:p>
          <a:pPr>
            <a:lnSpc>
              <a:spcPct val="100000"/>
            </a:lnSpc>
          </a:pPr>
          <a:r>
            <a:rPr lang="en-US" b="0" cap="none" spc="0" dirty="0">
              <a:ln w="0"/>
              <a:solidFill>
                <a:schemeClr val="accent1"/>
              </a:solidFill>
              <a:effectLst>
                <a:outerShdw blurRad="38100" dist="25400" dir="5400000" algn="ctr" rotWithShape="0">
                  <a:srgbClr val="6E747A">
                    <a:alpha val="43000"/>
                  </a:srgbClr>
                </a:outerShdw>
              </a:effectLst>
            </a:rPr>
            <a:t>Time Series: ARIMA model</a:t>
          </a:r>
        </a:p>
      </dgm:t>
    </dgm:pt>
    <dgm:pt modelId="{E238D68C-2C3C-4927-AD0A-F0B00DB52A29}" type="parTrans" cxnId="{9BD05892-B053-4D41-93F2-0A95305C1EFF}">
      <dgm:prSet/>
      <dgm:spPr/>
      <dgm:t>
        <a:bodyPr/>
        <a:lstStyle/>
        <a:p>
          <a:endParaRPr lang="en-US"/>
        </a:p>
      </dgm:t>
    </dgm:pt>
    <dgm:pt modelId="{F5D3CD50-FA03-4F48-982E-5B5771C45D55}" type="sibTrans" cxnId="{9BD05892-B053-4D41-93F2-0A95305C1EFF}">
      <dgm:prSet/>
      <dgm:spPr/>
      <dgm:t>
        <a:bodyPr/>
        <a:lstStyle/>
        <a:p>
          <a:endParaRPr lang="en-US"/>
        </a:p>
      </dgm:t>
    </dgm:pt>
    <dgm:pt modelId="{AEA0AD5A-8A6A-4B0E-B0AE-F869B7145590}">
      <dgm:prSet/>
      <dgm:spPr/>
      <dgm:t>
        <a:bodyPr/>
        <a:lstStyle/>
        <a:p>
          <a:pPr>
            <a:lnSpc>
              <a:spcPct val="100000"/>
            </a:lnSpc>
          </a:pPr>
          <a:r>
            <a:rPr lang="en-US" b="0" cap="none" spc="0" dirty="0">
              <a:ln w="0"/>
              <a:solidFill>
                <a:schemeClr val="accent1"/>
              </a:solidFill>
              <a:effectLst>
                <a:outerShdw blurRad="38100" dist="25400" dir="5400000" algn="ctr" rotWithShape="0">
                  <a:srgbClr val="6E747A">
                    <a:alpha val="43000"/>
                  </a:srgbClr>
                </a:outerShdw>
              </a:effectLst>
            </a:rPr>
            <a:t>Evaluation: RMSE, MAE metrics for performance comparison</a:t>
          </a:r>
        </a:p>
      </dgm:t>
    </dgm:pt>
    <dgm:pt modelId="{BD2F6A15-FFDC-44DF-B808-DCE36BDC5B68}" type="parTrans" cxnId="{8435C47B-42D4-43FD-8A2D-A170B82869D9}">
      <dgm:prSet/>
      <dgm:spPr/>
      <dgm:t>
        <a:bodyPr/>
        <a:lstStyle/>
        <a:p>
          <a:endParaRPr lang="en-US"/>
        </a:p>
      </dgm:t>
    </dgm:pt>
    <dgm:pt modelId="{19CF54E0-18AB-4127-B428-2B893CC42B0D}" type="sibTrans" cxnId="{8435C47B-42D4-43FD-8A2D-A170B82869D9}">
      <dgm:prSet/>
      <dgm:spPr/>
      <dgm:t>
        <a:bodyPr/>
        <a:lstStyle/>
        <a:p>
          <a:endParaRPr lang="en-US"/>
        </a:p>
      </dgm:t>
    </dgm:pt>
    <dgm:pt modelId="{0FB05231-AB3C-42E4-8746-F7D2C0F2970F}" type="pres">
      <dgm:prSet presAssocID="{88B8DAA6-5F9A-4E26-929E-442B3F235B8A}" presName="root" presStyleCnt="0">
        <dgm:presLayoutVars>
          <dgm:dir/>
          <dgm:resizeHandles val="exact"/>
        </dgm:presLayoutVars>
      </dgm:prSet>
      <dgm:spPr/>
    </dgm:pt>
    <dgm:pt modelId="{8E60A20B-6813-4F7F-ADB4-D2B2253DF3CC}" type="pres">
      <dgm:prSet presAssocID="{D7EA0DC2-6653-41C2-AB8B-67310646D3FA}" presName="compNode" presStyleCnt="0"/>
      <dgm:spPr/>
    </dgm:pt>
    <dgm:pt modelId="{9C616850-AC89-4293-A1A9-7D1BF9C84EC0}" type="pres">
      <dgm:prSet presAssocID="{D7EA0DC2-6653-41C2-AB8B-67310646D3FA}" presName="bgRect" presStyleLbl="bgShp" presStyleIdx="0" presStyleCnt="4"/>
      <dgm:spPr/>
    </dgm:pt>
    <dgm:pt modelId="{0F893823-AD85-4262-9115-FF04028F43AB}" type="pres">
      <dgm:prSet presAssocID="{D7EA0DC2-6653-41C2-AB8B-67310646D3F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0A16FD85-55A7-45E0-9A12-516B5A91C8E0}" type="pres">
      <dgm:prSet presAssocID="{D7EA0DC2-6653-41C2-AB8B-67310646D3FA}" presName="spaceRect" presStyleCnt="0"/>
      <dgm:spPr/>
    </dgm:pt>
    <dgm:pt modelId="{B7890F5F-06C7-4A5A-8907-ECD908BC4B0C}" type="pres">
      <dgm:prSet presAssocID="{D7EA0DC2-6653-41C2-AB8B-67310646D3FA}" presName="parTx" presStyleLbl="revTx" presStyleIdx="0" presStyleCnt="4">
        <dgm:presLayoutVars>
          <dgm:chMax val="0"/>
          <dgm:chPref val="0"/>
        </dgm:presLayoutVars>
      </dgm:prSet>
      <dgm:spPr/>
    </dgm:pt>
    <dgm:pt modelId="{28FF3F0C-2F88-4921-AAE8-D396ADB14BA2}" type="pres">
      <dgm:prSet presAssocID="{D5CC3424-BB64-4713-97F3-51224C7459EB}" presName="sibTrans" presStyleCnt="0"/>
      <dgm:spPr/>
    </dgm:pt>
    <dgm:pt modelId="{0F8CF183-74B0-4B7C-996D-1043F11496C4}" type="pres">
      <dgm:prSet presAssocID="{82E1B8F3-8F1B-411B-BBD9-972962F56972}" presName="compNode" presStyleCnt="0"/>
      <dgm:spPr/>
    </dgm:pt>
    <dgm:pt modelId="{CC4AF6DA-A41E-4476-8355-353084B51A46}" type="pres">
      <dgm:prSet presAssocID="{82E1B8F3-8F1B-411B-BBD9-972962F56972}" presName="bgRect" presStyleLbl="bgShp" presStyleIdx="1" presStyleCnt="4"/>
      <dgm:spPr/>
    </dgm:pt>
    <dgm:pt modelId="{24020B42-0F96-4B43-9B97-D64D07E09AC3}" type="pres">
      <dgm:prSet presAssocID="{82E1B8F3-8F1B-411B-BBD9-972962F569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rest scene"/>
        </a:ext>
      </dgm:extLst>
    </dgm:pt>
    <dgm:pt modelId="{4EA97412-3736-4645-A34A-33ECF9842F3B}" type="pres">
      <dgm:prSet presAssocID="{82E1B8F3-8F1B-411B-BBD9-972962F56972}" presName="spaceRect" presStyleCnt="0"/>
      <dgm:spPr/>
    </dgm:pt>
    <dgm:pt modelId="{AAB162D2-4D87-4F79-ADB6-6E41EEAA5245}" type="pres">
      <dgm:prSet presAssocID="{82E1B8F3-8F1B-411B-BBD9-972962F56972}" presName="parTx" presStyleLbl="revTx" presStyleIdx="1" presStyleCnt="4">
        <dgm:presLayoutVars>
          <dgm:chMax val="0"/>
          <dgm:chPref val="0"/>
        </dgm:presLayoutVars>
      </dgm:prSet>
      <dgm:spPr/>
    </dgm:pt>
    <dgm:pt modelId="{86E929E5-7802-4ED5-823C-C0D2FF083A38}" type="pres">
      <dgm:prSet presAssocID="{0EAA418C-3409-4E20-BEB9-FFFA027E7B2F}" presName="sibTrans" presStyleCnt="0"/>
      <dgm:spPr/>
    </dgm:pt>
    <dgm:pt modelId="{4EF63859-0A76-4EE1-A331-5EA8F2213D3A}" type="pres">
      <dgm:prSet presAssocID="{529EA92B-47CD-4F66-91C1-1CA30383B870}" presName="compNode" presStyleCnt="0"/>
      <dgm:spPr/>
    </dgm:pt>
    <dgm:pt modelId="{287745E3-F339-45E4-8A03-F14062D886D6}" type="pres">
      <dgm:prSet presAssocID="{529EA92B-47CD-4F66-91C1-1CA30383B870}" presName="bgRect" presStyleLbl="bgShp" presStyleIdx="2" presStyleCnt="4"/>
      <dgm:spPr>
        <a:ln>
          <a:noFill/>
        </a:ln>
      </dgm:spPr>
    </dgm:pt>
    <dgm:pt modelId="{66490933-DC83-40FA-B8A5-ED9DD5D0954E}" type="pres">
      <dgm:prSet presAssocID="{529EA92B-47CD-4F66-91C1-1CA30383B870}"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topwatch with solid fill"/>
        </a:ext>
      </dgm:extLst>
    </dgm:pt>
    <dgm:pt modelId="{53F68989-700C-4AB5-9C9D-793103CA9246}" type="pres">
      <dgm:prSet presAssocID="{529EA92B-47CD-4F66-91C1-1CA30383B870}" presName="spaceRect" presStyleCnt="0"/>
      <dgm:spPr/>
    </dgm:pt>
    <dgm:pt modelId="{02B4D238-D024-4BA4-9492-C33DD9010EEB}" type="pres">
      <dgm:prSet presAssocID="{529EA92B-47CD-4F66-91C1-1CA30383B870}" presName="parTx" presStyleLbl="revTx" presStyleIdx="2" presStyleCnt="4">
        <dgm:presLayoutVars>
          <dgm:chMax val="0"/>
          <dgm:chPref val="0"/>
        </dgm:presLayoutVars>
      </dgm:prSet>
      <dgm:spPr/>
    </dgm:pt>
    <dgm:pt modelId="{ED939A61-E3D9-4C2A-8399-40C42D5828B4}" type="pres">
      <dgm:prSet presAssocID="{F5D3CD50-FA03-4F48-982E-5B5771C45D55}" presName="sibTrans" presStyleCnt="0"/>
      <dgm:spPr/>
    </dgm:pt>
    <dgm:pt modelId="{0F54EF9D-7567-4A39-B7F5-7354B1C9EAF6}" type="pres">
      <dgm:prSet presAssocID="{AEA0AD5A-8A6A-4B0E-B0AE-F869B7145590}" presName="compNode" presStyleCnt="0"/>
      <dgm:spPr/>
    </dgm:pt>
    <dgm:pt modelId="{A19891A1-61B8-40DC-9C51-F15DA93490F1}" type="pres">
      <dgm:prSet presAssocID="{AEA0AD5A-8A6A-4B0E-B0AE-F869B7145590}" presName="bgRect" presStyleLbl="bgShp" presStyleIdx="3" presStyleCnt="4"/>
      <dgm:spPr/>
    </dgm:pt>
    <dgm:pt modelId="{A1718552-2383-4D08-974E-C46C8EB4C6CE}" type="pres">
      <dgm:prSet presAssocID="{AEA0AD5A-8A6A-4B0E-B0AE-F869B71455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A4B788A7-B64C-4F50-8069-12F903DCE3C8}" type="pres">
      <dgm:prSet presAssocID="{AEA0AD5A-8A6A-4B0E-B0AE-F869B7145590}" presName="spaceRect" presStyleCnt="0"/>
      <dgm:spPr/>
    </dgm:pt>
    <dgm:pt modelId="{3045DD7F-4DEB-4AF9-863D-47C98AD18FFB}" type="pres">
      <dgm:prSet presAssocID="{AEA0AD5A-8A6A-4B0E-B0AE-F869B7145590}" presName="parTx" presStyleLbl="revTx" presStyleIdx="3" presStyleCnt="4">
        <dgm:presLayoutVars>
          <dgm:chMax val="0"/>
          <dgm:chPref val="0"/>
        </dgm:presLayoutVars>
      </dgm:prSet>
      <dgm:spPr/>
    </dgm:pt>
  </dgm:ptLst>
  <dgm:cxnLst>
    <dgm:cxn modelId="{4E199F55-C386-42B6-9126-A5B8862F186F}" type="presOf" srcId="{82E1B8F3-8F1B-411B-BBD9-972962F56972}" destId="{AAB162D2-4D87-4F79-ADB6-6E41EEAA5245}" srcOrd="0" destOrd="0" presId="urn:microsoft.com/office/officeart/2018/2/layout/IconVerticalSolidList"/>
    <dgm:cxn modelId="{65F1735D-DB09-4FC1-829A-711032AACB59}" srcId="{88B8DAA6-5F9A-4E26-929E-442B3F235B8A}" destId="{82E1B8F3-8F1B-411B-BBD9-972962F56972}" srcOrd="1" destOrd="0" parTransId="{C7A68611-6E0F-41B4-9ECF-EC19B4BE05D0}" sibTransId="{0EAA418C-3409-4E20-BEB9-FFFA027E7B2F}"/>
    <dgm:cxn modelId="{65436373-1D99-4BD1-90FD-98885082FC38}" type="presOf" srcId="{88B8DAA6-5F9A-4E26-929E-442B3F235B8A}" destId="{0FB05231-AB3C-42E4-8746-F7D2C0F2970F}" srcOrd="0" destOrd="0" presId="urn:microsoft.com/office/officeart/2018/2/layout/IconVerticalSolidList"/>
    <dgm:cxn modelId="{86178F7A-467C-42CA-8AA3-3ACEC484BA7D}" type="presOf" srcId="{AEA0AD5A-8A6A-4B0E-B0AE-F869B7145590}" destId="{3045DD7F-4DEB-4AF9-863D-47C98AD18FFB}" srcOrd="0" destOrd="0" presId="urn:microsoft.com/office/officeart/2018/2/layout/IconVerticalSolidList"/>
    <dgm:cxn modelId="{8435C47B-42D4-43FD-8A2D-A170B82869D9}" srcId="{88B8DAA6-5F9A-4E26-929E-442B3F235B8A}" destId="{AEA0AD5A-8A6A-4B0E-B0AE-F869B7145590}" srcOrd="3" destOrd="0" parTransId="{BD2F6A15-FFDC-44DF-B808-DCE36BDC5B68}" sibTransId="{19CF54E0-18AB-4127-B428-2B893CC42B0D}"/>
    <dgm:cxn modelId="{527E5E87-84AB-4FCB-B921-42B058757EE9}" type="presOf" srcId="{529EA92B-47CD-4F66-91C1-1CA30383B870}" destId="{02B4D238-D024-4BA4-9492-C33DD9010EEB}" srcOrd="0" destOrd="0" presId="urn:microsoft.com/office/officeart/2018/2/layout/IconVerticalSolidList"/>
    <dgm:cxn modelId="{9BD05892-B053-4D41-93F2-0A95305C1EFF}" srcId="{88B8DAA6-5F9A-4E26-929E-442B3F235B8A}" destId="{529EA92B-47CD-4F66-91C1-1CA30383B870}" srcOrd="2" destOrd="0" parTransId="{E238D68C-2C3C-4927-AD0A-F0B00DB52A29}" sibTransId="{F5D3CD50-FA03-4F48-982E-5B5771C45D55}"/>
    <dgm:cxn modelId="{C405A39E-48D1-411C-8A59-442BF6D33671}" type="presOf" srcId="{D7EA0DC2-6653-41C2-AB8B-67310646D3FA}" destId="{B7890F5F-06C7-4A5A-8907-ECD908BC4B0C}" srcOrd="0" destOrd="0" presId="urn:microsoft.com/office/officeart/2018/2/layout/IconVerticalSolidList"/>
    <dgm:cxn modelId="{C5AF15A5-241C-4152-829A-FB26512FCCC0}" srcId="{88B8DAA6-5F9A-4E26-929E-442B3F235B8A}" destId="{D7EA0DC2-6653-41C2-AB8B-67310646D3FA}" srcOrd="0" destOrd="0" parTransId="{9C9E4380-5E27-4DAF-BB65-A3A4FED74AF2}" sibTransId="{D5CC3424-BB64-4713-97F3-51224C7459EB}"/>
    <dgm:cxn modelId="{8151B6E0-0C04-4EB8-B96C-CB78A7979623}" type="presParOf" srcId="{0FB05231-AB3C-42E4-8746-F7D2C0F2970F}" destId="{8E60A20B-6813-4F7F-ADB4-D2B2253DF3CC}" srcOrd="0" destOrd="0" presId="urn:microsoft.com/office/officeart/2018/2/layout/IconVerticalSolidList"/>
    <dgm:cxn modelId="{E40C286A-43CE-4216-B5D4-19F58CD4241D}" type="presParOf" srcId="{8E60A20B-6813-4F7F-ADB4-D2B2253DF3CC}" destId="{9C616850-AC89-4293-A1A9-7D1BF9C84EC0}" srcOrd="0" destOrd="0" presId="urn:microsoft.com/office/officeart/2018/2/layout/IconVerticalSolidList"/>
    <dgm:cxn modelId="{AD61CC05-D1F9-4BD7-8BE5-73174AE7CC72}" type="presParOf" srcId="{8E60A20B-6813-4F7F-ADB4-D2B2253DF3CC}" destId="{0F893823-AD85-4262-9115-FF04028F43AB}" srcOrd="1" destOrd="0" presId="urn:microsoft.com/office/officeart/2018/2/layout/IconVerticalSolidList"/>
    <dgm:cxn modelId="{CE5DEFE2-654D-4812-98CD-C8424D81A088}" type="presParOf" srcId="{8E60A20B-6813-4F7F-ADB4-D2B2253DF3CC}" destId="{0A16FD85-55A7-45E0-9A12-516B5A91C8E0}" srcOrd="2" destOrd="0" presId="urn:microsoft.com/office/officeart/2018/2/layout/IconVerticalSolidList"/>
    <dgm:cxn modelId="{43B2AD1F-39A2-4A2E-AC9C-171465A9BA57}" type="presParOf" srcId="{8E60A20B-6813-4F7F-ADB4-D2B2253DF3CC}" destId="{B7890F5F-06C7-4A5A-8907-ECD908BC4B0C}" srcOrd="3" destOrd="0" presId="urn:microsoft.com/office/officeart/2018/2/layout/IconVerticalSolidList"/>
    <dgm:cxn modelId="{50B7EF30-997D-4CD7-98F7-2B2A3EB2B016}" type="presParOf" srcId="{0FB05231-AB3C-42E4-8746-F7D2C0F2970F}" destId="{28FF3F0C-2F88-4921-AAE8-D396ADB14BA2}" srcOrd="1" destOrd="0" presId="urn:microsoft.com/office/officeart/2018/2/layout/IconVerticalSolidList"/>
    <dgm:cxn modelId="{9249A7D6-838C-4DF5-A50A-F23C6ADB81D8}" type="presParOf" srcId="{0FB05231-AB3C-42E4-8746-F7D2C0F2970F}" destId="{0F8CF183-74B0-4B7C-996D-1043F11496C4}" srcOrd="2" destOrd="0" presId="urn:microsoft.com/office/officeart/2018/2/layout/IconVerticalSolidList"/>
    <dgm:cxn modelId="{CFE9C0C3-2619-458E-BBA2-C33606A0B61C}" type="presParOf" srcId="{0F8CF183-74B0-4B7C-996D-1043F11496C4}" destId="{CC4AF6DA-A41E-4476-8355-353084B51A46}" srcOrd="0" destOrd="0" presId="urn:microsoft.com/office/officeart/2018/2/layout/IconVerticalSolidList"/>
    <dgm:cxn modelId="{0E06858C-7D68-4F51-8EAC-1AE28222A559}" type="presParOf" srcId="{0F8CF183-74B0-4B7C-996D-1043F11496C4}" destId="{24020B42-0F96-4B43-9B97-D64D07E09AC3}" srcOrd="1" destOrd="0" presId="urn:microsoft.com/office/officeart/2018/2/layout/IconVerticalSolidList"/>
    <dgm:cxn modelId="{8FC996C1-086B-483D-AFA5-90E5B799DC0E}" type="presParOf" srcId="{0F8CF183-74B0-4B7C-996D-1043F11496C4}" destId="{4EA97412-3736-4645-A34A-33ECF9842F3B}" srcOrd="2" destOrd="0" presId="urn:microsoft.com/office/officeart/2018/2/layout/IconVerticalSolidList"/>
    <dgm:cxn modelId="{B3FF3354-E17F-4629-80C5-5466D2D00254}" type="presParOf" srcId="{0F8CF183-74B0-4B7C-996D-1043F11496C4}" destId="{AAB162D2-4D87-4F79-ADB6-6E41EEAA5245}" srcOrd="3" destOrd="0" presId="urn:microsoft.com/office/officeart/2018/2/layout/IconVerticalSolidList"/>
    <dgm:cxn modelId="{AA0F729E-761D-44E3-A7A8-B0B578A6A0F3}" type="presParOf" srcId="{0FB05231-AB3C-42E4-8746-F7D2C0F2970F}" destId="{86E929E5-7802-4ED5-823C-C0D2FF083A38}" srcOrd="3" destOrd="0" presId="urn:microsoft.com/office/officeart/2018/2/layout/IconVerticalSolidList"/>
    <dgm:cxn modelId="{5E72CAD0-BA14-40B7-AE66-98074E369115}" type="presParOf" srcId="{0FB05231-AB3C-42E4-8746-F7D2C0F2970F}" destId="{4EF63859-0A76-4EE1-A331-5EA8F2213D3A}" srcOrd="4" destOrd="0" presId="urn:microsoft.com/office/officeart/2018/2/layout/IconVerticalSolidList"/>
    <dgm:cxn modelId="{6E8E7811-2A7D-4A03-88F6-640AC067300A}" type="presParOf" srcId="{4EF63859-0A76-4EE1-A331-5EA8F2213D3A}" destId="{287745E3-F339-45E4-8A03-F14062D886D6}" srcOrd="0" destOrd="0" presId="urn:microsoft.com/office/officeart/2018/2/layout/IconVerticalSolidList"/>
    <dgm:cxn modelId="{6A53FAB0-2306-4D88-8889-7910C571BE8C}" type="presParOf" srcId="{4EF63859-0A76-4EE1-A331-5EA8F2213D3A}" destId="{66490933-DC83-40FA-B8A5-ED9DD5D0954E}" srcOrd="1" destOrd="0" presId="urn:microsoft.com/office/officeart/2018/2/layout/IconVerticalSolidList"/>
    <dgm:cxn modelId="{32CAB09F-E551-4C4C-B642-277CA7D14DD0}" type="presParOf" srcId="{4EF63859-0A76-4EE1-A331-5EA8F2213D3A}" destId="{53F68989-700C-4AB5-9C9D-793103CA9246}" srcOrd="2" destOrd="0" presId="urn:microsoft.com/office/officeart/2018/2/layout/IconVerticalSolidList"/>
    <dgm:cxn modelId="{8D5675FF-9AF4-48D7-9A93-C5315BE12E6C}" type="presParOf" srcId="{4EF63859-0A76-4EE1-A331-5EA8F2213D3A}" destId="{02B4D238-D024-4BA4-9492-C33DD9010EEB}" srcOrd="3" destOrd="0" presId="urn:microsoft.com/office/officeart/2018/2/layout/IconVerticalSolidList"/>
    <dgm:cxn modelId="{F711886C-39A9-4D8B-8F42-DA6701475DBB}" type="presParOf" srcId="{0FB05231-AB3C-42E4-8746-F7D2C0F2970F}" destId="{ED939A61-E3D9-4C2A-8399-40C42D5828B4}" srcOrd="5" destOrd="0" presId="urn:microsoft.com/office/officeart/2018/2/layout/IconVerticalSolidList"/>
    <dgm:cxn modelId="{32E94E42-042B-45DD-83BA-4F08FB9BD835}" type="presParOf" srcId="{0FB05231-AB3C-42E4-8746-F7D2C0F2970F}" destId="{0F54EF9D-7567-4A39-B7F5-7354B1C9EAF6}" srcOrd="6" destOrd="0" presId="urn:microsoft.com/office/officeart/2018/2/layout/IconVerticalSolidList"/>
    <dgm:cxn modelId="{3AA1FFA3-B85C-45FE-8955-8309B06EDDA0}" type="presParOf" srcId="{0F54EF9D-7567-4A39-B7F5-7354B1C9EAF6}" destId="{A19891A1-61B8-40DC-9C51-F15DA93490F1}" srcOrd="0" destOrd="0" presId="urn:microsoft.com/office/officeart/2018/2/layout/IconVerticalSolidList"/>
    <dgm:cxn modelId="{3E8C84AE-44CA-415D-8F85-2EC3D15711C1}" type="presParOf" srcId="{0F54EF9D-7567-4A39-B7F5-7354B1C9EAF6}" destId="{A1718552-2383-4D08-974E-C46C8EB4C6CE}" srcOrd="1" destOrd="0" presId="urn:microsoft.com/office/officeart/2018/2/layout/IconVerticalSolidList"/>
    <dgm:cxn modelId="{6F274A2E-5FE0-4488-B813-F057F1D88EE5}" type="presParOf" srcId="{0F54EF9D-7567-4A39-B7F5-7354B1C9EAF6}" destId="{A4B788A7-B64C-4F50-8069-12F903DCE3C8}" srcOrd="2" destOrd="0" presId="urn:microsoft.com/office/officeart/2018/2/layout/IconVerticalSolidList"/>
    <dgm:cxn modelId="{936904B8-8670-4321-8143-8A522D7EFDEF}" type="presParOf" srcId="{0F54EF9D-7567-4A39-B7F5-7354B1C9EAF6}" destId="{3045DD7F-4DEB-4AF9-863D-47C98AD18FF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263A56-FCCB-4E6A-841F-55FBA4F3F4D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4A3334E-D941-438B-A6D4-9B645FF133D4}">
      <dgm:prSet custT="1"/>
      <dgm:spPr/>
      <dgm:t>
        <a:bodyPr/>
        <a:lstStyle/>
        <a:p>
          <a:pPr>
            <a:lnSpc>
              <a:spcPct val="100000"/>
            </a:lnSpc>
          </a:pPr>
          <a:r>
            <a:rPr lang="en-US" sz="1600" dirty="0"/>
            <a:t>How do models adjust for sudden weather changes?</a:t>
          </a:r>
        </a:p>
      </dgm:t>
    </dgm:pt>
    <dgm:pt modelId="{026B288A-F40B-4122-A058-E577DBDE6AF2}" type="parTrans" cxnId="{2DE160DE-B151-4850-970F-72777606A0DB}">
      <dgm:prSet/>
      <dgm:spPr/>
      <dgm:t>
        <a:bodyPr/>
        <a:lstStyle/>
        <a:p>
          <a:endParaRPr lang="en-US"/>
        </a:p>
      </dgm:t>
    </dgm:pt>
    <dgm:pt modelId="{0AF6BD98-AD3B-4B56-8027-3982D590D7D6}" type="sibTrans" cxnId="{2DE160DE-B151-4850-970F-72777606A0DB}">
      <dgm:prSet/>
      <dgm:spPr/>
      <dgm:t>
        <a:bodyPr/>
        <a:lstStyle/>
        <a:p>
          <a:endParaRPr lang="en-US"/>
        </a:p>
      </dgm:t>
    </dgm:pt>
    <dgm:pt modelId="{134F9A98-2631-4AE7-B70B-8E0567F02663}">
      <dgm:prSet custT="1"/>
      <dgm:spPr/>
      <dgm:t>
        <a:bodyPr/>
        <a:lstStyle/>
        <a:p>
          <a:pPr>
            <a:lnSpc>
              <a:spcPct val="100000"/>
            </a:lnSpc>
          </a:pPr>
          <a:r>
            <a:rPr lang="en-US" sz="1600" dirty="0"/>
            <a:t>Can this scale across districts or other cities?</a:t>
          </a:r>
        </a:p>
      </dgm:t>
    </dgm:pt>
    <dgm:pt modelId="{3588CDCD-2821-4849-95B7-9ECD29C53734}" type="parTrans" cxnId="{04028447-8ADE-42E0-999C-DE60184CF584}">
      <dgm:prSet/>
      <dgm:spPr/>
      <dgm:t>
        <a:bodyPr/>
        <a:lstStyle/>
        <a:p>
          <a:endParaRPr lang="en-US"/>
        </a:p>
      </dgm:t>
    </dgm:pt>
    <dgm:pt modelId="{48E77314-3145-4C3D-9802-4C0A1CDA2176}" type="sibTrans" cxnId="{04028447-8ADE-42E0-999C-DE60184CF584}">
      <dgm:prSet/>
      <dgm:spPr/>
      <dgm:t>
        <a:bodyPr/>
        <a:lstStyle/>
        <a:p>
          <a:endParaRPr lang="en-US"/>
        </a:p>
      </dgm:t>
    </dgm:pt>
    <dgm:pt modelId="{2AF9B459-0478-41F1-B2A3-AE3DB6653A83}">
      <dgm:prSet custT="1"/>
      <dgm:spPr/>
      <dgm:t>
        <a:bodyPr/>
        <a:lstStyle/>
        <a:p>
          <a:pPr>
            <a:lnSpc>
              <a:spcPct val="100000"/>
            </a:lnSpc>
          </a:pPr>
          <a:r>
            <a:rPr lang="en-US" sz="1600" dirty="0"/>
            <a:t>How often should models be retrained?</a:t>
          </a:r>
        </a:p>
      </dgm:t>
    </dgm:pt>
    <dgm:pt modelId="{6E4E4089-85F1-488F-A09D-C66AE155D5DC}" type="parTrans" cxnId="{63892368-AABA-4535-A65A-566929C8E690}">
      <dgm:prSet/>
      <dgm:spPr/>
      <dgm:t>
        <a:bodyPr/>
        <a:lstStyle/>
        <a:p>
          <a:endParaRPr lang="en-US"/>
        </a:p>
      </dgm:t>
    </dgm:pt>
    <dgm:pt modelId="{B384430B-2EB8-4447-9FDA-97C67ABC2AFA}" type="sibTrans" cxnId="{63892368-AABA-4535-A65A-566929C8E690}">
      <dgm:prSet/>
      <dgm:spPr/>
      <dgm:t>
        <a:bodyPr/>
        <a:lstStyle/>
        <a:p>
          <a:endParaRPr lang="en-US"/>
        </a:p>
      </dgm:t>
    </dgm:pt>
    <dgm:pt modelId="{ED76F4E7-03F7-44C9-945E-C8F775872560}">
      <dgm:prSet custT="1"/>
      <dgm:spPr/>
      <dgm:t>
        <a:bodyPr/>
        <a:lstStyle/>
        <a:p>
          <a:pPr>
            <a:lnSpc>
              <a:spcPct val="100000"/>
            </a:lnSpc>
          </a:pPr>
          <a:r>
            <a:rPr lang="en-US" sz="1600" dirty="0"/>
            <a:t>What role could GPS or station-level data play?</a:t>
          </a:r>
        </a:p>
      </dgm:t>
    </dgm:pt>
    <dgm:pt modelId="{D3A1777B-D915-4AEE-B9F5-08196DDA83CF}" type="parTrans" cxnId="{B3510C18-174A-4C16-846D-72A329798B2A}">
      <dgm:prSet/>
      <dgm:spPr/>
      <dgm:t>
        <a:bodyPr/>
        <a:lstStyle/>
        <a:p>
          <a:endParaRPr lang="en-US"/>
        </a:p>
      </dgm:t>
    </dgm:pt>
    <dgm:pt modelId="{8D42B767-5834-40F3-9691-19D04CBF08DB}" type="sibTrans" cxnId="{B3510C18-174A-4C16-846D-72A329798B2A}">
      <dgm:prSet/>
      <dgm:spPr/>
      <dgm:t>
        <a:bodyPr/>
        <a:lstStyle/>
        <a:p>
          <a:endParaRPr lang="en-US"/>
        </a:p>
      </dgm:t>
    </dgm:pt>
    <dgm:pt modelId="{6E21528F-F34C-4585-8BF6-82E60A22B992}" type="pres">
      <dgm:prSet presAssocID="{21263A56-FCCB-4E6A-841F-55FBA4F3F4DB}" presName="root" presStyleCnt="0">
        <dgm:presLayoutVars>
          <dgm:dir/>
          <dgm:resizeHandles val="exact"/>
        </dgm:presLayoutVars>
      </dgm:prSet>
      <dgm:spPr/>
    </dgm:pt>
    <dgm:pt modelId="{776DF3A8-1699-4E57-9D9E-E2B5C09F0CD8}" type="pres">
      <dgm:prSet presAssocID="{E4A3334E-D941-438B-A6D4-9B645FF133D4}" presName="compNode" presStyleCnt="0"/>
      <dgm:spPr/>
    </dgm:pt>
    <dgm:pt modelId="{1D70070F-25CA-42E6-B3F9-582DB9C0EFC3}" type="pres">
      <dgm:prSet presAssocID="{E4A3334E-D941-438B-A6D4-9B645FF133D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rtial Sun"/>
        </a:ext>
      </dgm:extLst>
    </dgm:pt>
    <dgm:pt modelId="{F3940459-216E-4ABB-9B1B-CE9D2FE323A2}" type="pres">
      <dgm:prSet presAssocID="{E4A3334E-D941-438B-A6D4-9B645FF133D4}" presName="spaceRect" presStyleCnt="0"/>
      <dgm:spPr/>
    </dgm:pt>
    <dgm:pt modelId="{0B558D47-7B3E-463B-9D8D-473F5A38C18E}" type="pres">
      <dgm:prSet presAssocID="{E4A3334E-D941-438B-A6D4-9B645FF133D4}" presName="textRect" presStyleLbl="revTx" presStyleIdx="0" presStyleCnt="4">
        <dgm:presLayoutVars>
          <dgm:chMax val="1"/>
          <dgm:chPref val="1"/>
        </dgm:presLayoutVars>
      </dgm:prSet>
      <dgm:spPr/>
    </dgm:pt>
    <dgm:pt modelId="{607473A2-561B-4E1F-A9F7-9E6F1BAA7214}" type="pres">
      <dgm:prSet presAssocID="{0AF6BD98-AD3B-4B56-8027-3982D590D7D6}" presName="sibTrans" presStyleCnt="0"/>
      <dgm:spPr/>
    </dgm:pt>
    <dgm:pt modelId="{03F5C84C-497F-48BB-8812-BC7C4B010F4B}" type="pres">
      <dgm:prSet presAssocID="{134F9A98-2631-4AE7-B70B-8E0567F02663}" presName="compNode" presStyleCnt="0"/>
      <dgm:spPr/>
    </dgm:pt>
    <dgm:pt modelId="{208F86B1-0515-464B-8D86-8D5D20AEFD09}" type="pres">
      <dgm:prSet presAssocID="{134F9A98-2631-4AE7-B70B-8E0567F0266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1C1E8D97-8CFA-460C-885D-4B72A3AB1441}" type="pres">
      <dgm:prSet presAssocID="{134F9A98-2631-4AE7-B70B-8E0567F02663}" presName="spaceRect" presStyleCnt="0"/>
      <dgm:spPr/>
    </dgm:pt>
    <dgm:pt modelId="{21564957-49C2-40F2-81B9-CC566E349264}" type="pres">
      <dgm:prSet presAssocID="{134F9A98-2631-4AE7-B70B-8E0567F02663}" presName="textRect" presStyleLbl="revTx" presStyleIdx="1" presStyleCnt="4">
        <dgm:presLayoutVars>
          <dgm:chMax val="1"/>
          <dgm:chPref val="1"/>
        </dgm:presLayoutVars>
      </dgm:prSet>
      <dgm:spPr/>
    </dgm:pt>
    <dgm:pt modelId="{36A4A644-B0C7-4433-A88F-50122738B2ED}" type="pres">
      <dgm:prSet presAssocID="{48E77314-3145-4C3D-9802-4C0A1CDA2176}" presName="sibTrans" presStyleCnt="0"/>
      <dgm:spPr/>
    </dgm:pt>
    <dgm:pt modelId="{73EC8B4A-3D2B-4A61-A386-94E7EFC3EF0E}" type="pres">
      <dgm:prSet presAssocID="{2AF9B459-0478-41F1-B2A3-AE3DB6653A83}" presName="compNode" presStyleCnt="0"/>
      <dgm:spPr/>
    </dgm:pt>
    <dgm:pt modelId="{0586E4F9-28F4-4A11-8963-4160FDD0A1E9}" type="pres">
      <dgm:prSet presAssocID="{2AF9B459-0478-41F1-B2A3-AE3DB6653A8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ble"/>
        </a:ext>
      </dgm:extLst>
    </dgm:pt>
    <dgm:pt modelId="{0ECA853F-5F07-451A-A917-88B26B561137}" type="pres">
      <dgm:prSet presAssocID="{2AF9B459-0478-41F1-B2A3-AE3DB6653A83}" presName="spaceRect" presStyleCnt="0"/>
      <dgm:spPr/>
    </dgm:pt>
    <dgm:pt modelId="{2036C418-7FAC-472B-8BF3-EFD9D9CCBDBB}" type="pres">
      <dgm:prSet presAssocID="{2AF9B459-0478-41F1-B2A3-AE3DB6653A83}" presName="textRect" presStyleLbl="revTx" presStyleIdx="2" presStyleCnt="4">
        <dgm:presLayoutVars>
          <dgm:chMax val="1"/>
          <dgm:chPref val="1"/>
        </dgm:presLayoutVars>
      </dgm:prSet>
      <dgm:spPr/>
    </dgm:pt>
    <dgm:pt modelId="{7BC4F7EB-0860-43EB-B826-4CE1FC782D75}" type="pres">
      <dgm:prSet presAssocID="{B384430B-2EB8-4447-9FDA-97C67ABC2AFA}" presName="sibTrans" presStyleCnt="0"/>
      <dgm:spPr/>
    </dgm:pt>
    <dgm:pt modelId="{AC18CBD0-82E6-4FB9-8D72-071ED18A7B57}" type="pres">
      <dgm:prSet presAssocID="{ED76F4E7-03F7-44C9-945E-C8F775872560}" presName="compNode" presStyleCnt="0"/>
      <dgm:spPr/>
    </dgm:pt>
    <dgm:pt modelId="{AA3E39B7-4378-4CD3-BF57-FC3054A74EB9}" type="pres">
      <dgm:prSet presAssocID="{ED76F4E7-03F7-44C9-945E-C8F77587256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atellite"/>
        </a:ext>
      </dgm:extLst>
    </dgm:pt>
    <dgm:pt modelId="{487701D0-D37D-4EE6-AE39-2191F5A7A66E}" type="pres">
      <dgm:prSet presAssocID="{ED76F4E7-03F7-44C9-945E-C8F775872560}" presName="spaceRect" presStyleCnt="0"/>
      <dgm:spPr/>
    </dgm:pt>
    <dgm:pt modelId="{3B12545D-A6AE-4782-AE7B-F5315B99D161}" type="pres">
      <dgm:prSet presAssocID="{ED76F4E7-03F7-44C9-945E-C8F775872560}" presName="textRect" presStyleLbl="revTx" presStyleIdx="3" presStyleCnt="4">
        <dgm:presLayoutVars>
          <dgm:chMax val="1"/>
          <dgm:chPref val="1"/>
        </dgm:presLayoutVars>
      </dgm:prSet>
      <dgm:spPr/>
    </dgm:pt>
  </dgm:ptLst>
  <dgm:cxnLst>
    <dgm:cxn modelId="{B3510C18-174A-4C16-846D-72A329798B2A}" srcId="{21263A56-FCCB-4E6A-841F-55FBA4F3F4DB}" destId="{ED76F4E7-03F7-44C9-945E-C8F775872560}" srcOrd="3" destOrd="0" parTransId="{D3A1777B-D915-4AEE-B9F5-08196DDA83CF}" sibTransId="{8D42B767-5834-40F3-9691-19D04CBF08DB}"/>
    <dgm:cxn modelId="{04028447-8ADE-42E0-999C-DE60184CF584}" srcId="{21263A56-FCCB-4E6A-841F-55FBA4F3F4DB}" destId="{134F9A98-2631-4AE7-B70B-8E0567F02663}" srcOrd="1" destOrd="0" parTransId="{3588CDCD-2821-4849-95B7-9ECD29C53734}" sibTransId="{48E77314-3145-4C3D-9802-4C0A1CDA2176}"/>
    <dgm:cxn modelId="{CAFBE350-768A-4F57-A8AC-C49009201698}" type="presOf" srcId="{ED76F4E7-03F7-44C9-945E-C8F775872560}" destId="{3B12545D-A6AE-4782-AE7B-F5315B99D161}" srcOrd="0" destOrd="0" presId="urn:microsoft.com/office/officeart/2018/2/layout/IconLabelList"/>
    <dgm:cxn modelId="{68D3E655-0915-4E97-99B5-5FF1EFDC633C}" type="presOf" srcId="{134F9A98-2631-4AE7-B70B-8E0567F02663}" destId="{21564957-49C2-40F2-81B9-CC566E349264}" srcOrd="0" destOrd="0" presId="urn:microsoft.com/office/officeart/2018/2/layout/IconLabelList"/>
    <dgm:cxn modelId="{38BD2766-A6D6-4370-91A9-D02CF12CF4C7}" type="presOf" srcId="{21263A56-FCCB-4E6A-841F-55FBA4F3F4DB}" destId="{6E21528F-F34C-4585-8BF6-82E60A22B992}" srcOrd="0" destOrd="0" presId="urn:microsoft.com/office/officeart/2018/2/layout/IconLabelList"/>
    <dgm:cxn modelId="{63892368-AABA-4535-A65A-566929C8E690}" srcId="{21263A56-FCCB-4E6A-841F-55FBA4F3F4DB}" destId="{2AF9B459-0478-41F1-B2A3-AE3DB6653A83}" srcOrd="2" destOrd="0" parTransId="{6E4E4089-85F1-488F-A09D-C66AE155D5DC}" sibTransId="{B384430B-2EB8-4447-9FDA-97C67ABC2AFA}"/>
    <dgm:cxn modelId="{CCF8117D-4F41-4426-BB47-DCD26B9A2EAB}" type="presOf" srcId="{2AF9B459-0478-41F1-B2A3-AE3DB6653A83}" destId="{2036C418-7FAC-472B-8BF3-EFD9D9CCBDBB}" srcOrd="0" destOrd="0" presId="urn:microsoft.com/office/officeart/2018/2/layout/IconLabelList"/>
    <dgm:cxn modelId="{652CE9AC-2909-45FC-9690-8EE46413EBC8}" type="presOf" srcId="{E4A3334E-D941-438B-A6D4-9B645FF133D4}" destId="{0B558D47-7B3E-463B-9D8D-473F5A38C18E}" srcOrd="0" destOrd="0" presId="urn:microsoft.com/office/officeart/2018/2/layout/IconLabelList"/>
    <dgm:cxn modelId="{2DE160DE-B151-4850-970F-72777606A0DB}" srcId="{21263A56-FCCB-4E6A-841F-55FBA4F3F4DB}" destId="{E4A3334E-D941-438B-A6D4-9B645FF133D4}" srcOrd="0" destOrd="0" parTransId="{026B288A-F40B-4122-A058-E577DBDE6AF2}" sibTransId="{0AF6BD98-AD3B-4B56-8027-3982D590D7D6}"/>
    <dgm:cxn modelId="{6EB9EEA2-55AD-4B35-B37D-4E8A4E0DFF98}" type="presParOf" srcId="{6E21528F-F34C-4585-8BF6-82E60A22B992}" destId="{776DF3A8-1699-4E57-9D9E-E2B5C09F0CD8}" srcOrd="0" destOrd="0" presId="urn:microsoft.com/office/officeart/2018/2/layout/IconLabelList"/>
    <dgm:cxn modelId="{5ED8292D-E716-42F1-AE13-D50527D6D619}" type="presParOf" srcId="{776DF3A8-1699-4E57-9D9E-E2B5C09F0CD8}" destId="{1D70070F-25CA-42E6-B3F9-582DB9C0EFC3}" srcOrd="0" destOrd="0" presId="urn:microsoft.com/office/officeart/2018/2/layout/IconLabelList"/>
    <dgm:cxn modelId="{D55B2B6E-9D5E-4533-B475-0925058F2135}" type="presParOf" srcId="{776DF3A8-1699-4E57-9D9E-E2B5C09F0CD8}" destId="{F3940459-216E-4ABB-9B1B-CE9D2FE323A2}" srcOrd="1" destOrd="0" presId="urn:microsoft.com/office/officeart/2018/2/layout/IconLabelList"/>
    <dgm:cxn modelId="{D05EB7F2-D803-43B9-BED5-3B14800B3CAF}" type="presParOf" srcId="{776DF3A8-1699-4E57-9D9E-E2B5C09F0CD8}" destId="{0B558D47-7B3E-463B-9D8D-473F5A38C18E}" srcOrd="2" destOrd="0" presId="urn:microsoft.com/office/officeart/2018/2/layout/IconLabelList"/>
    <dgm:cxn modelId="{293FFB46-041D-4C9C-AE6C-62962D143A45}" type="presParOf" srcId="{6E21528F-F34C-4585-8BF6-82E60A22B992}" destId="{607473A2-561B-4E1F-A9F7-9E6F1BAA7214}" srcOrd="1" destOrd="0" presId="urn:microsoft.com/office/officeart/2018/2/layout/IconLabelList"/>
    <dgm:cxn modelId="{FA69117E-305D-49F1-852F-A67125DC2538}" type="presParOf" srcId="{6E21528F-F34C-4585-8BF6-82E60A22B992}" destId="{03F5C84C-497F-48BB-8812-BC7C4B010F4B}" srcOrd="2" destOrd="0" presId="urn:microsoft.com/office/officeart/2018/2/layout/IconLabelList"/>
    <dgm:cxn modelId="{EE2EBCCF-27D1-4C36-B3D6-06E3602B9B53}" type="presParOf" srcId="{03F5C84C-497F-48BB-8812-BC7C4B010F4B}" destId="{208F86B1-0515-464B-8D86-8D5D20AEFD09}" srcOrd="0" destOrd="0" presId="urn:microsoft.com/office/officeart/2018/2/layout/IconLabelList"/>
    <dgm:cxn modelId="{9DA5CEFD-D06D-4403-897D-80556EC4CEC1}" type="presParOf" srcId="{03F5C84C-497F-48BB-8812-BC7C4B010F4B}" destId="{1C1E8D97-8CFA-460C-885D-4B72A3AB1441}" srcOrd="1" destOrd="0" presId="urn:microsoft.com/office/officeart/2018/2/layout/IconLabelList"/>
    <dgm:cxn modelId="{00C9B3D2-B71B-45B4-ADB9-863A64A192B1}" type="presParOf" srcId="{03F5C84C-497F-48BB-8812-BC7C4B010F4B}" destId="{21564957-49C2-40F2-81B9-CC566E349264}" srcOrd="2" destOrd="0" presId="urn:microsoft.com/office/officeart/2018/2/layout/IconLabelList"/>
    <dgm:cxn modelId="{9A4B7CD5-5469-42A2-BEE8-23F8D728E15D}" type="presParOf" srcId="{6E21528F-F34C-4585-8BF6-82E60A22B992}" destId="{36A4A644-B0C7-4433-A88F-50122738B2ED}" srcOrd="3" destOrd="0" presId="urn:microsoft.com/office/officeart/2018/2/layout/IconLabelList"/>
    <dgm:cxn modelId="{F13FC57D-FA95-44D2-8DEA-41CCCA14DE27}" type="presParOf" srcId="{6E21528F-F34C-4585-8BF6-82E60A22B992}" destId="{73EC8B4A-3D2B-4A61-A386-94E7EFC3EF0E}" srcOrd="4" destOrd="0" presId="urn:microsoft.com/office/officeart/2018/2/layout/IconLabelList"/>
    <dgm:cxn modelId="{9AC51715-C175-41DF-9AAE-40A4305688D6}" type="presParOf" srcId="{73EC8B4A-3D2B-4A61-A386-94E7EFC3EF0E}" destId="{0586E4F9-28F4-4A11-8963-4160FDD0A1E9}" srcOrd="0" destOrd="0" presId="urn:microsoft.com/office/officeart/2018/2/layout/IconLabelList"/>
    <dgm:cxn modelId="{90CFCF81-1A0E-4E1D-B78D-75638FA161E6}" type="presParOf" srcId="{73EC8B4A-3D2B-4A61-A386-94E7EFC3EF0E}" destId="{0ECA853F-5F07-451A-A917-88B26B561137}" srcOrd="1" destOrd="0" presId="urn:microsoft.com/office/officeart/2018/2/layout/IconLabelList"/>
    <dgm:cxn modelId="{DABDCD63-C3BF-4FFC-A145-06A087CDC15C}" type="presParOf" srcId="{73EC8B4A-3D2B-4A61-A386-94E7EFC3EF0E}" destId="{2036C418-7FAC-472B-8BF3-EFD9D9CCBDBB}" srcOrd="2" destOrd="0" presId="urn:microsoft.com/office/officeart/2018/2/layout/IconLabelList"/>
    <dgm:cxn modelId="{8321A90E-3124-479C-B6B8-A3B323DC4385}" type="presParOf" srcId="{6E21528F-F34C-4585-8BF6-82E60A22B992}" destId="{7BC4F7EB-0860-43EB-B826-4CE1FC782D75}" srcOrd="5" destOrd="0" presId="urn:microsoft.com/office/officeart/2018/2/layout/IconLabelList"/>
    <dgm:cxn modelId="{B3BD808A-85D3-4803-8620-977F98C1EFCB}" type="presParOf" srcId="{6E21528F-F34C-4585-8BF6-82E60A22B992}" destId="{AC18CBD0-82E6-4FB9-8D72-071ED18A7B57}" srcOrd="6" destOrd="0" presId="urn:microsoft.com/office/officeart/2018/2/layout/IconLabelList"/>
    <dgm:cxn modelId="{6F721156-7DA5-4D74-902A-82A86F222F18}" type="presParOf" srcId="{AC18CBD0-82E6-4FB9-8D72-071ED18A7B57}" destId="{AA3E39B7-4378-4CD3-BF57-FC3054A74EB9}" srcOrd="0" destOrd="0" presId="urn:microsoft.com/office/officeart/2018/2/layout/IconLabelList"/>
    <dgm:cxn modelId="{1426D5DE-52FF-445E-940B-D09FC045FE70}" type="presParOf" srcId="{AC18CBD0-82E6-4FB9-8D72-071ED18A7B57}" destId="{487701D0-D37D-4EE6-AE39-2191F5A7A66E}" srcOrd="1" destOrd="0" presId="urn:microsoft.com/office/officeart/2018/2/layout/IconLabelList"/>
    <dgm:cxn modelId="{D3BA70FF-B874-404C-9F75-18B6CAF816C1}" type="presParOf" srcId="{AC18CBD0-82E6-4FB9-8D72-071ED18A7B57}" destId="{3B12545D-A6AE-4782-AE7B-F5315B99D161}"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A38F5-C841-4CC5-ABBD-ABBA0E3D34AB}">
      <dsp:nvSpPr>
        <dsp:cNvPr id="0" name=""/>
        <dsp:cNvSpPr/>
      </dsp:nvSpPr>
      <dsp:spPr>
        <a:xfrm>
          <a:off x="455179" y="951119"/>
          <a:ext cx="744345" cy="7443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BAE2F7-D4A2-444F-9E1B-31E92E268AE8}">
      <dsp:nvSpPr>
        <dsp:cNvPr id="0" name=""/>
        <dsp:cNvSpPr/>
      </dsp:nvSpPr>
      <dsp:spPr>
        <a:xfrm>
          <a:off x="301" y="1943650"/>
          <a:ext cx="1654101" cy="66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Source</a:t>
          </a:r>
          <a:r>
            <a:rPr lang="en-US" sz="1100" kern="1200"/>
            <a:t>: UCI Machine Learning Repository – Seoul Bike Sharing Demand Dataset</a:t>
          </a:r>
        </a:p>
      </dsp:txBody>
      <dsp:txXfrm>
        <a:off x="301" y="1943650"/>
        <a:ext cx="1654101" cy="661640"/>
      </dsp:txXfrm>
    </dsp:sp>
    <dsp:sp modelId="{73409194-27CA-47A9-86CC-2BB6C0B67CDA}">
      <dsp:nvSpPr>
        <dsp:cNvPr id="0" name=""/>
        <dsp:cNvSpPr/>
      </dsp:nvSpPr>
      <dsp:spPr>
        <a:xfrm>
          <a:off x="2398748" y="951119"/>
          <a:ext cx="744345" cy="7443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8C29D2-A9F3-49E6-985F-136DC2262CDB}">
      <dsp:nvSpPr>
        <dsp:cNvPr id="0" name=""/>
        <dsp:cNvSpPr/>
      </dsp:nvSpPr>
      <dsp:spPr>
        <a:xfrm>
          <a:off x="1943871" y="1943650"/>
          <a:ext cx="1654101" cy="66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Period</a:t>
          </a:r>
          <a:r>
            <a:rPr lang="en-US" sz="1100" kern="1200"/>
            <a:t>: 2017–2018</a:t>
          </a:r>
        </a:p>
      </dsp:txBody>
      <dsp:txXfrm>
        <a:off x="1943871" y="1943650"/>
        <a:ext cx="1654101" cy="661640"/>
      </dsp:txXfrm>
    </dsp:sp>
    <dsp:sp modelId="{A05AD4EB-2B99-4DAB-89A2-143AB24A2CB0}">
      <dsp:nvSpPr>
        <dsp:cNvPr id="0" name=""/>
        <dsp:cNvSpPr/>
      </dsp:nvSpPr>
      <dsp:spPr>
        <a:xfrm>
          <a:off x="4342318" y="951119"/>
          <a:ext cx="744345" cy="7443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F63EE3-6A13-4063-825C-742BD871A5A4}">
      <dsp:nvSpPr>
        <dsp:cNvPr id="0" name=""/>
        <dsp:cNvSpPr/>
      </dsp:nvSpPr>
      <dsp:spPr>
        <a:xfrm>
          <a:off x="3887440" y="1943650"/>
          <a:ext cx="1654101" cy="66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Features</a:t>
          </a:r>
          <a:r>
            <a:rPr lang="en-US" sz="1100" kern="1200"/>
            <a:t>: Date, hour, temperature, humidity, solar radiation, holidays, etc.</a:t>
          </a:r>
        </a:p>
      </dsp:txBody>
      <dsp:txXfrm>
        <a:off x="3887440" y="1943650"/>
        <a:ext cx="1654101" cy="661640"/>
      </dsp:txXfrm>
    </dsp:sp>
    <dsp:sp modelId="{E539BB08-8BA7-4236-8C2A-7AF4A26C8398}">
      <dsp:nvSpPr>
        <dsp:cNvPr id="0" name=""/>
        <dsp:cNvSpPr/>
      </dsp:nvSpPr>
      <dsp:spPr>
        <a:xfrm>
          <a:off x="6285887" y="951119"/>
          <a:ext cx="744345" cy="7443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823EE2-ABA8-44AF-ACD8-A1600DDD3119}">
      <dsp:nvSpPr>
        <dsp:cNvPr id="0" name=""/>
        <dsp:cNvSpPr/>
      </dsp:nvSpPr>
      <dsp:spPr>
        <a:xfrm>
          <a:off x="5831009" y="1943650"/>
          <a:ext cx="1654101" cy="66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1" kern="1200"/>
            <a:t>Preprocessing</a:t>
          </a:r>
          <a:r>
            <a:rPr lang="en-US" sz="1100" kern="1200"/>
            <a:t>: Cleaned dates, normalized weather features, created temp bands, and hourly averages</a:t>
          </a:r>
        </a:p>
      </dsp:txBody>
      <dsp:txXfrm>
        <a:off x="5831009" y="1943650"/>
        <a:ext cx="1654101" cy="661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616850-AC89-4293-A1A9-7D1BF9C84EC0}">
      <dsp:nvSpPr>
        <dsp:cNvPr id="0" name=""/>
        <dsp:cNvSpPr/>
      </dsp:nvSpPr>
      <dsp:spPr>
        <a:xfrm>
          <a:off x="0" y="1733"/>
          <a:ext cx="10515600" cy="87861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893823-AD85-4262-9115-FF04028F43AB}">
      <dsp:nvSpPr>
        <dsp:cNvPr id="0" name=""/>
        <dsp:cNvSpPr/>
      </dsp:nvSpPr>
      <dsp:spPr>
        <a:xfrm>
          <a:off x="265781" y="199422"/>
          <a:ext cx="483239" cy="483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sp>
    <dsp:sp modelId="{B7890F5F-06C7-4A5A-8907-ECD908BC4B0C}">
      <dsp:nvSpPr>
        <dsp:cNvPr id="0" name=""/>
        <dsp:cNvSpPr/>
      </dsp:nvSpPr>
      <dsp:spPr>
        <a:xfrm>
          <a:off x="1014802" y="1733"/>
          <a:ext cx="9500797" cy="87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87" tIns="92987" rIns="92987" bIns="92987" numCol="1" spcCol="1270" anchor="ctr" anchorCtr="0">
          <a:noAutofit/>
        </a:bodyPr>
        <a:lstStyle/>
        <a:p>
          <a:pPr marL="0" lvl="0" indent="0" algn="l" defTabSz="977900">
            <a:lnSpc>
              <a:spcPct val="100000"/>
            </a:lnSpc>
            <a:spcBef>
              <a:spcPct val="0"/>
            </a:spcBef>
            <a:spcAft>
              <a:spcPct val="35000"/>
            </a:spcAft>
            <a:buNone/>
          </a:pPr>
          <a:r>
            <a:rPr lang="en-US" sz="2200" b="0" kern="1200" cap="none" spc="0" dirty="0">
              <a:ln w="0"/>
              <a:solidFill>
                <a:schemeClr val="accent1"/>
              </a:solidFill>
              <a:effectLst>
                <a:outerShdw blurRad="38100" dist="25400" dir="5400000" algn="ctr" rotWithShape="0">
                  <a:srgbClr val="6E747A">
                    <a:alpha val="43000"/>
                  </a:srgbClr>
                </a:outerShdw>
              </a:effectLst>
            </a:rPr>
            <a:t>EDA: Line plots, heatmaps, boxplots to understand patterns</a:t>
          </a:r>
        </a:p>
      </dsp:txBody>
      <dsp:txXfrm>
        <a:off x="1014802" y="1733"/>
        <a:ext cx="9500797" cy="878616"/>
      </dsp:txXfrm>
    </dsp:sp>
    <dsp:sp modelId="{CC4AF6DA-A41E-4476-8355-353084B51A46}">
      <dsp:nvSpPr>
        <dsp:cNvPr id="0" name=""/>
        <dsp:cNvSpPr/>
      </dsp:nvSpPr>
      <dsp:spPr>
        <a:xfrm>
          <a:off x="0" y="1100004"/>
          <a:ext cx="10515600" cy="87861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020B42-0F96-4B43-9B97-D64D07E09AC3}">
      <dsp:nvSpPr>
        <dsp:cNvPr id="0" name=""/>
        <dsp:cNvSpPr/>
      </dsp:nvSpPr>
      <dsp:spPr>
        <a:xfrm>
          <a:off x="265781" y="1297693"/>
          <a:ext cx="483239" cy="4832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sp>
    <dsp:sp modelId="{AAB162D2-4D87-4F79-ADB6-6E41EEAA5245}">
      <dsp:nvSpPr>
        <dsp:cNvPr id="0" name=""/>
        <dsp:cNvSpPr/>
      </dsp:nvSpPr>
      <dsp:spPr>
        <a:xfrm>
          <a:off x="1014802" y="1100004"/>
          <a:ext cx="9500797" cy="87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87" tIns="92987" rIns="92987" bIns="92987" numCol="1" spcCol="1270" anchor="ctr" anchorCtr="0">
          <a:noAutofit/>
        </a:bodyPr>
        <a:lstStyle/>
        <a:p>
          <a:pPr marL="0" lvl="0" indent="0" algn="l" defTabSz="977900">
            <a:lnSpc>
              <a:spcPct val="100000"/>
            </a:lnSpc>
            <a:spcBef>
              <a:spcPct val="0"/>
            </a:spcBef>
            <a:spcAft>
              <a:spcPct val="35000"/>
            </a:spcAft>
            <a:buNone/>
          </a:pPr>
          <a:r>
            <a:rPr lang="en-US" sz="2200" b="0" kern="1200" cap="none" spc="0" dirty="0">
              <a:ln w="0"/>
              <a:solidFill>
                <a:schemeClr val="accent1"/>
              </a:solidFill>
              <a:effectLst>
                <a:outerShdw blurRad="38100" dist="25400" dir="5400000" algn="ctr" rotWithShape="0">
                  <a:srgbClr val="6E747A">
                    <a:alpha val="43000"/>
                  </a:srgbClr>
                </a:outerShdw>
              </a:effectLst>
            </a:rPr>
            <a:t>Modeling: Random Forest, Gradient Boosting, Linear Regression</a:t>
          </a:r>
        </a:p>
      </dsp:txBody>
      <dsp:txXfrm>
        <a:off x="1014802" y="1100004"/>
        <a:ext cx="9500797" cy="878616"/>
      </dsp:txXfrm>
    </dsp:sp>
    <dsp:sp modelId="{287745E3-F339-45E4-8A03-F14062D886D6}">
      <dsp:nvSpPr>
        <dsp:cNvPr id="0" name=""/>
        <dsp:cNvSpPr/>
      </dsp:nvSpPr>
      <dsp:spPr>
        <a:xfrm>
          <a:off x="0" y="2198275"/>
          <a:ext cx="10515600" cy="87861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490933-DC83-40FA-B8A5-ED9DD5D0954E}">
      <dsp:nvSpPr>
        <dsp:cNvPr id="0" name=""/>
        <dsp:cNvSpPr/>
      </dsp:nvSpPr>
      <dsp:spPr>
        <a:xfrm>
          <a:off x="265781" y="2395964"/>
          <a:ext cx="483239" cy="48323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sp>
    <dsp:sp modelId="{02B4D238-D024-4BA4-9492-C33DD9010EEB}">
      <dsp:nvSpPr>
        <dsp:cNvPr id="0" name=""/>
        <dsp:cNvSpPr/>
      </dsp:nvSpPr>
      <dsp:spPr>
        <a:xfrm>
          <a:off x="1014802" y="2198275"/>
          <a:ext cx="9500797" cy="87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87" tIns="92987" rIns="92987" bIns="92987" numCol="1" spcCol="1270" anchor="ctr" anchorCtr="0">
          <a:noAutofit/>
        </a:bodyPr>
        <a:lstStyle/>
        <a:p>
          <a:pPr marL="0" lvl="0" indent="0" algn="l" defTabSz="977900">
            <a:lnSpc>
              <a:spcPct val="100000"/>
            </a:lnSpc>
            <a:spcBef>
              <a:spcPct val="0"/>
            </a:spcBef>
            <a:spcAft>
              <a:spcPct val="35000"/>
            </a:spcAft>
            <a:buNone/>
          </a:pPr>
          <a:r>
            <a:rPr lang="en-US" sz="2200" b="0" kern="1200" cap="none" spc="0" dirty="0">
              <a:ln w="0"/>
              <a:solidFill>
                <a:schemeClr val="accent1"/>
              </a:solidFill>
              <a:effectLst>
                <a:outerShdw blurRad="38100" dist="25400" dir="5400000" algn="ctr" rotWithShape="0">
                  <a:srgbClr val="6E747A">
                    <a:alpha val="43000"/>
                  </a:srgbClr>
                </a:outerShdw>
              </a:effectLst>
            </a:rPr>
            <a:t>Time Series: ARIMA model</a:t>
          </a:r>
        </a:p>
      </dsp:txBody>
      <dsp:txXfrm>
        <a:off x="1014802" y="2198275"/>
        <a:ext cx="9500797" cy="878616"/>
      </dsp:txXfrm>
    </dsp:sp>
    <dsp:sp modelId="{A19891A1-61B8-40DC-9C51-F15DA93490F1}">
      <dsp:nvSpPr>
        <dsp:cNvPr id="0" name=""/>
        <dsp:cNvSpPr/>
      </dsp:nvSpPr>
      <dsp:spPr>
        <a:xfrm>
          <a:off x="0" y="3296546"/>
          <a:ext cx="10515600" cy="878616"/>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718552-2383-4D08-974E-C46C8EB4C6CE}">
      <dsp:nvSpPr>
        <dsp:cNvPr id="0" name=""/>
        <dsp:cNvSpPr/>
      </dsp:nvSpPr>
      <dsp:spPr>
        <a:xfrm>
          <a:off x="265781" y="3494235"/>
          <a:ext cx="483239" cy="4832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miter lim="800000"/>
        </a:ln>
        <a:effectLst/>
      </dsp:spPr>
      <dsp:style>
        <a:lnRef idx="3">
          <a:scrgbClr r="0" g="0" b="0"/>
        </a:lnRef>
        <a:fillRef idx="1">
          <a:scrgbClr r="0" g="0" b="0"/>
        </a:fillRef>
        <a:effectRef idx="1">
          <a:scrgbClr r="0" g="0" b="0"/>
        </a:effectRef>
        <a:fontRef idx="minor">
          <a:schemeClr val="lt1"/>
        </a:fontRef>
      </dsp:style>
    </dsp:sp>
    <dsp:sp modelId="{3045DD7F-4DEB-4AF9-863D-47C98AD18FFB}">
      <dsp:nvSpPr>
        <dsp:cNvPr id="0" name=""/>
        <dsp:cNvSpPr/>
      </dsp:nvSpPr>
      <dsp:spPr>
        <a:xfrm>
          <a:off x="1014802" y="3296546"/>
          <a:ext cx="9500797" cy="878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987" tIns="92987" rIns="92987" bIns="92987" numCol="1" spcCol="1270" anchor="ctr" anchorCtr="0">
          <a:noAutofit/>
        </a:bodyPr>
        <a:lstStyle/>
        <a:p>
          <a:pPr marL="0" lvl="0" indent="0" algn="l" defTabSz="977900">
            <a:lnSpc>
              <a:spcPct val="100000"/>
            </a:lnSpc>
            <a:spcBef>
              <a:spcPct val="0"/>
            </a:spcBef>
            <a:spcAft>
              <a:spcPct val="35000"/>
            </a:spcAft>
            <a:buNone/>
          </a:pPr>
          <a:r>
            <a:rPr lang="en-US" sz="2200" b="0" kern="1200" cap="none" spc="0" dirty="0">
              <a:ln w="0"/>
              <a:solidFill>
                <a:schemeClr val="accent1"/>
              </a:solidFill>
              <a:effectLst>
                <a:outerShdw blurRad="38100" dist="25400" dir="5400000" algn="ctr" rotWithShape="0">
                  <a:srgbClr val="6E747A">
                    <a:alpha val="43000"/>
                  </a:srgbClr>
                </a:outerShdw>
              </a:effectLst>
            </a:rPr>
            <a:t>Evaluation: RMSE, MAE metrics for performance comparison</a:t>
          </a:r>
        </a:p>
      </dsp:txBody>
      <dsp:txXfrm>
        <a:off x="1014802" y="3296546"/>
        <a:ext cx="9500797" cy="8786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0070F-25CA-42E6-B3F9-582DB9C0EFC3}">
      <dsp:nvSpPr>
        <dsp:cNvPr id="0" name=""/>
        <dsp:cNvSpPr/>
      </dsp:nvSpPr>
      <dsp:spPr>
        <a:xfrm>
          <a:off x="912957" y="160261"/>
          <a:ext cx="679482" cy="6794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558D47-7B3E-463B-9D8D-473F5A38C18E}">
      <dsp:nvSpPr>
        <dsp:cNvPr id="0" name=""/>
        <dsp:cNvSpPr/>
      </dsp:nvSpPr>
      <dsp:spPr>
        <a:xfrm>
          <a:off x="497718" y="1073077"/>
          <a:ext cx="1509960" cy="641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How do models adjust for sudden weather changes?</a:t>
          </a:r>
        </a:p>
      </dsp:txBody>
      <dsp:txXfrm>
        <a:off x="497718" y="1073077"/>
        <a:ext cx="1509960" cy="641733"/>
      </dsp:txXfrm>
    </dsp:sp>
    <dsp:sp modelId="{208F86B1-0515-464B-8D86-8D5D20AEFD09}">
      <dsp:nvSpPr>
        <dsp:cNvPr id="0" name=""/>
        <dsp:cNvSpPr/>
      </dsp:nvSpPr>
      <dsp:spPr>
        <a:xfrm>
          <a:off x="2687161" y="160261"/>
          <a:ext cx="679482" cy="6794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564957-49C2-40F2-81B9-CC566E349264}">
      <dsp:nvSpPr>
        <dsp:cNvPr id="0" name=""/>
        <dsp:cNvSpPr/>
      </dsp:nvSpPr>
      <dsp:spPr>
        <a:xfrm>
          <a:off x="2271922" y="1073077"/>
          <a:ext cx="1509960" cy="641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Can this scale across districts or other cities?</a:t>
          </a:r>
        </a:p>
      </dsp:txBody>
      <dsp:txXfrm>
        <a:off x="2271922" y="1073077"/>
        <a:ext cx="1509960" cy="641733"/>
      </dsp:txXfrm>
    </dsp:sp>
    <dsp:sp modelId="{0586E4F9-28F4-4A11-8963-4160FDD0A1E9}">
      <dsp:nvSpPr>
        <dsp:cNvPr id="0" name=""/>
        <dsp:cNvSpPr/>
      </dsp:nvSpPr>
      <dsp:spPr>
        <a:xfrm>
          <a:off x="912957" y="2092301"/>
          <a:ext cx="679482" cy="6794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36C418-7FAC-472B-8BF3-EFD9D9CCBDBB}">
      <dsp:nvSpPr>
        <dsp:cNvPr id="0" name=""/>
        <dsp:cNvSpPr/>
      </dsp:nvSpPr>
      <dsp:spPr>
        <a:xfrm>
          <a:off x="497718" y="3005118"/>
          <a:ext cx="1509960" cy="641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How often should models be retrained?</a:t>
          </a:r>
        </a:p>
      </dsp:txBody>
      <dsp:txXfrm>
        <a:off x="497718" y="3005118"/>
        <a:ext cx="1509960" cy="641733"/>
      </dsp:txXfrm>
    </dsp:sp>
    <dsp:sp modelId="{AA3E39B7-4378-4CD3-BF57-FC3054A74EB9}">
      <dsp:nvSpPr>
        <dsp:cNvPr id="0" name=""/>
        <dsp:cNvSpPr/>
      </dsp:nvSpPr>
      <dsp:spPr>
        <a:xfrm>
          <a:off x="2687161" y="2092301"/>
          <a:ext cx="679482" cy="6794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12545D-A6AE-4782-AE7B-F5315B99D161}">
      <dsp:nvSpPr>
        <dsp:cNvPr id="0" name=""/>
        <dsp:cNvSpPr/>
      </dsp:nvSpPr>
      <dsp:spPr>
        <a:xfrm>
          <a:off x="2271922" y="3005118"/>
          <a:ext cx="1509960" cy="6417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What role could GPS or station-level data play?</a:t>
          </a:r>
        </a:p>
      </dsp:txBody>
      <dsp:txXfrm>
        <a:off x="2271922" y="3005118"/>
        <a:ext cx="1509960" cy="64173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1F143D-9821-2644-8A66-2C1F7C2E5D4A}" type="datetimeFigureOut">
              <a:rPr lang="en-US" smtClean="0"/>
              <a:t>5/31/25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AA18EA-8564-674D-A192-8646625F9FED}" type="slidenum">
              <a:rPr lang="en-US" smtClean="0"/>
              <a:t>‹#›</a:t>
            </a:fld>
            <a:endParaRPr lang="en-US"/>
          </a:p>
        </p:txBody>
      </p:sp>
    </p:spTree>
    <p:extLst>
      <p:ext uri="{BB962C8B-B14F-4D97-AF65-F5344CB8AC3E}">
        <p14:creationId xmlns:p14="http://schemas.microsoft.com/office/powerpoint/2010/main" val="3623297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My name is Miles Peña, and today I’ll be presenting my project on predicting bike rental demand in Seoul. This project applies machine learning to better understand how weather and time affect urban bike usage, with the goal of improving city operations and user satisfaction.</a:t>
            </a:r>
          </a:p>
        </p:txBody>
      </p:sp>
      <p:sp>
        <p:nvSpPr>
          <p:cNvPr id="4" name="Slide Number Placeholder 3"/>
          <p:cNvSpPr>
            <a:spLocks noGrp="1"/>
          </p:cNvSpPr>
          <p:nvPr>
            <p:ph type="sldNum" sz="quarter" idx="5"/>
          </p:nvPr>
        </p:nvSpPr>
        <p:spPr/>
        <p:txBody>
          <a:bodyPr/>
          <a:lstStyle/>
          <a:p>
            <a:fld id="{3FAA18EA-8564-674D-A192-8646625F9FED}" type="slidenum">
              <a:rPr lang="en-US" smtClean="0"/>
              <a:t>1</a:t>
            </a:fld>
            <a:endParaRPr lang="en-US"/>
          </a:p>
        </p:txBody>
      </p:sp>
    </p:spTree>
    <p:extLst>
      <p:ext uri="{BB962C8B-B14F-4D97-AF65-F5344CB8AC3E}">
        <p14:creationId xmlns:p14="http://schemas.microsoft.com/office/powerpoint/2010/main" val="1032997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matrix shows the correlations between features. Temperature and solar radiation have strong positive correlations with rental count, while rainfall, snowfall, and humidity show negative correlations. This confirms our intuition and validates the inclusion of weather data in the models.</a:t>
            </a:r>
          </a:p>
          <a:p>
            <a:endParaRPr lang="en-US" dirty="0"/>
          </a:p>
        </p:txBody>
      </p:sp>
      <p:sp>
        <p:nvSpPr>
          <p:cNvPr id="4" name="Slide Number Placeholder 3"/>
          <p:cNvSpPr>
            <a:spLocks noGrp="1"/>
          </p:cNvSpPr>
          <p:nvPr>
            <p:ph type="sldNum" sz="quarter" idx="5"/>
          </p:nvPr>
        </p:nvSpPr>
        <p:spPr/>
        <p:txBody>
          <a:bodyPr/>
          <a:lstStyle/>
          <a:p>
            <a:fld id="{3FAA18EA-8564-674D-A192-8646625F9FED}" type="slidenum">
              <a:rPr lang="en-US" smtClean="0"/>
              <a:t>10</a:t>
            </a:fld>
            <a:endParaRPr lang="en-US"/>
          </a:p>
        </p:txBody>
      </p:sp>
    </p:spTree>
    <p:extLst>
      <p:ext uri="{BB962C8B-B14F-4D97-AF65-F5344CB8AC3E}">
        <p14:creationId xmlns:p14="http://schemas.microsoft.com/office/powerpoint/2010/main" val="2485845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categorized temperatures into bands like Very Cold, Cold, Mild, Warm, and Hot. Mild and Warm bands have the highest rental counts. Very Cold and Hot days reduce ridership, likely due to comfort and safety concerns.</a:t>
            </a:r>
          </a:p>
          <a:p>
            <a:endParaRPr lang="en-US" dirty="0"/>
          </a:p>
        </p:txBody>
      </p:sp>
      <p:sp>
        <p:nvSpPr>
          <p:cNvPr id="4" name="Slide Number Placeholder 3"/>
          <p:cNvSpPr>
            <a:spLocks noGrp="1"/>
          </p:cNvSpPr>
          <p:nvPr>
            <p:ph type="sldNum" sz="quarter" idx="5"/>
          </p:nvPr>
        </p:nvSpPr>
        <p:spPr/>
        <p:txBody>
          <a:bodyPr/>
          <a:lstStyle/>
          <a:p>
            <a:fld id="{3FAA18EA-8564-674D-A192-8646625F9FED}" type="slidenum">
              <a:rPr lang="en-US" smtClean="0"/>
              <a:t>11</a:t>
            </a:fld>
            <a:endParaRPr lang="en-US"/>
          </a:p>
        </p:txBody>
      </p:sp>
    </p:spTree>
    <p:extLst>
      <p:ext uri="{BB962C8B-B14F-4D97-AF65-F5344CB8AC3E}">
        <p14:creationId xmlns:p14="http://schemas.microsoft.com/office/powerpoint/2010/main" val="1062112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compare holidays and non-holidays. Rentals drop on holidays, which may reflect fewer commutes and more leisure-oriented travel. Planning for reduced demand on these days could help rebalance resources.</a:t>
            </a:r>
          </a:p>
          <a:p>
            <a:endParaRPr lang="en-US" dirty="0"/>
          </a:p>
        </p:txBody>
      </p:sp>
      <p:sp>
        <p:nvSpPr>
          <p:cNvPr id="4" name="Slide Number Placeholder 3"/>
          <p:cNvSpPr>
            <a:spLocks noGrp="1"/>
          </p:cNvSpPr>
          <p:nvPr>
            <p:ph type="sldNum" sz="quarter" idx="5"/>
          </p:nvPr>
        </p:nvSpPr>
        <p:spPr/>
        <p:txBody>
          <a:bodyPr/>
          <a:lstStyle/>
          <a:p>
            <a:fld id="{3FAA18EA-8564-674D-A192-8646625F9FED}" type="slidenum">
              <a:rPr lang="en-US" smtClean="0"/>
              <a:t>12</a:t>
            </a:fld>
            <a:endParaRPr lang="en-US"/>
          </a:p>
        </p:txBody>
      </p:sp>
    </p:spTree>
    <p:extLst>
      <p:ext uri="{BB962C8B-B14F-4D97-AF65-F5344CB8AC3E}">
        <p14:creationId xmlns:p14="http://schemas.microsoft.com/office/powerpoint/2010/main" val="4256333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view breaks down demand by weekday. Mondays through Fridays show strong consistency, tied to work commutes. Weekend usage fluctuates more, possibly due to weather or events. Fridays often bridge both commuter and leisure use cases.</a:t>
            </a:r>
          </a:p>
          <a:p>
            <a:endParaRPr lang="en-US" dirty="0"/>
          </a:p>
        </p:txBody>
      </p:sp>
      <p:sp>
        <p:nvSpPr>
          <p:cNvPr id="4" name="Slide Number Placeholder 3"/>
          <p:cNvSpPr>
            <a:spLocks noGrp="1"/>
          </p:cNvSpPr>
          <p:nvPr>
            <p:ph type="sldNum" sz="quarter" idx="5"/>
          </p:nvPr>
        </p:nvSpPr>
        <p:spPr/>
        <p:txBody>
          <a:bodyPr/>
          <a:lstStyle/>
          <a:p>
            <a:fld id="{3FAA18EA-8564-674D-A192-8646625F9FED}" type="slidenum">
              <a:rPr lang="en-US" smtClean="0"/>
              <a:t>13</a:t>
            </a:fld>
            <a:endParaRPr lang="en-US"/>
          </a:p>
        </p:txBody>
      </p:sp>
    </p:spTree>
    <p:extLst>
      <p:ext uri="{BB962C8B-B14F-4D97-AF65-F5344CB8AC3E}">
        <p14:creationId xmlns:p14="http://schemas.microsoft.com/office/powerpoint/2010/main" val="2142878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scatterplot reinforces the earlier trend: rentals increase with temperature up to a point, then plateau or dip once it gets too hot. This nonlinear relationship is something tree-based models like Random Forest can capture well.</a:t>
            </a:r>
          </a:p>
          <a:p>
            <a:endParaRPr lang="en-US" dirty="0"/>
          </a:p>
        </p:txBody>
      </p:sp>
      <p:sp>
        <p:nvSpPr>
          <p:cNvPr id="4" name="Slide Number Placeholder 3"/>
          <p:cNvSpPr>
            <a:spLocks noGrp="1"/>
          </p:cNvSpPr>
          <p:nvPr>
            <p:ph type="sldNum" sz="quarter" idx="5"/>
          </p:nvPr>
        </p:nvSpPr>
        <p:spPr/>
        <p:txBody>
          <a:bodyPr/>
          <a:lstStyle/>
          <a:p>
            <a:fld id="{3FAA18EA-8564-674D-A192-8646625F9FED}" type="slidenum">
              <a:rPr lang="en-US" smtClean="0"/>
              <a:t>14</a:t>
            </a:fld>
            <a:endParaRPr lang="en-US"/>
          </a:p>
        </p:txBody>
      </p:sp>
    </p:spTree>
    <p:extLst>
      <p:ext uri="{BB962C8B-B14F-4D97-AF65-F5344CB8AC3E}">
        <p14:creationId xmlns:p14="http://schemas.microsoft.com/office/powerpoint/2010/main" val="1410927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this chart compares model predictions against actual data. As you can see, the Random Forest and Gradient Boosting models track real usage closely, demonstrating solid predictive power. Some variance still exists, especially around holidays or anomalies, but overall the models perform well.</a:t>
            </a:r>
          </a:p>
          <a:p>
            <a:endParaRPr lang="en-US" dirty="0"/>
          </a:p>
        </p:txBody>
      </p:sp>
      <p:sp>
        <p:nvSpPr>
          <p:cNvPr id="4" name="Slide Number Placeholder 3"/>
          <p:cNvSpPr>
            <a:spLocks noGrp="1"/>
          </p:cNvSpPr>
          <p:nvPr>
            <p:ph type="sldNum" sz="quarter" idx="5"/>
          </p:nvPr>
        </p:nvSpPr>
        <p:spPr/>
        <p:txBody>
          <a:bodyPr/>
          <a:lstStyle/>
          <a:p>
            <a:fld id="{3FAA18EA-8564-674D-A192-8646625F9FED}" type="slidenum">
              <a:rPr lang="en-US" smtClean="0"/>
              <a:t>15</a:t>
            </a:fld>
            <a:endParaRPr lang="en-US"/>
          </a:p>
        </p:txBody>
      </p:sp>
    </p:spTree>
    <p:extLst>
      <p:ext uri="{BB962C8B-B14F-4D97-AF65-F5344CB8AC3E}">
        <p14:creationId xmlns:p14="http://schemas.microsoft.com/office/powerpoint/2010/main" val="2978419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Based on these insights, I recommend creating a dashboard that operations teams can use daily. This would show forecasted demand and suggest where to deploy bikes. Adding geospatial features would help pinpoint specific stations, and retraining the model weekly will keep predictions accurate.</a:t>
            </a:r>
          </a:p>
          <a:p>
            <a:endParaRPr lang="en-US" dirty="0"/>
          </a:p>
        </p:txBody>
      </p:sp>
      <p:sp>
        <p:nvSpPr>
          <p:cNvPr id="4" name="Slide Number Placeholder 3"/>
          <p:cNvSpPr>
            <a:spLocks noGrp="1"/>
          </p:cNvSpPr>
          <p:nvPr>
            <p:ph type="sldNum" sz="quarter" idx="5"/>
          </p:nvPr>
        </p:nvSpPr>
        <p:spPr/>
        <p:txBody>
          <a:bodyPr/>
          <a:lstStyle/>
          <a:p>
            <a:fld id="{3FAA18EA-8564-674D-A192-8646625F9FED}" type="slidenum">
              <a:rPr lang="en-US" smtClean="0"/>
              <a:t>16</a:t>
            </a:fld>
            <a:endParaRPr lang="en-US"/>
          </a:p>
        </p:txBody>
      </p:sp>
    </p:spTree>
    <p:extLst>
      <p:ext uri="{BB962C8B-B14F-4D97-AF65-F5344CB8AC3E}">
        <p14:creationId xmlns:p14="http://schemas.microsoft.com/office/powerpoint/2010/main" val="709324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 dataset is anonymized, it's important to ensure we’re not unintentionally reducing access in underserved areas. Bias can creep in if models only optimize for efficiency without equity. Regular reviews and transparent decision-making can help balance that.</a:t>
            </a:r>
          </a:p>
          <a:p>
            <a:endParaRPr lang="en-US" dirty="0"/>
          </a:p>
        </p:txBody>
      </p:sp>
      <p:sp>
        <p:nvSpPr>
          <p:cNvPr id="4" name="Slide Number Placeholder 3"/>
          <p:cNvSpPr>
            <a:spLocks noGrp="1"/>
          </p:cNvSpPr>
          <p:nvPr>
            <p:ph type="sldNum" sz="quarter" idx="5"/>
          </p:nvPr>
        </p:nvSpPr>
        <p:spPr/>
        <p:txBody>
          <a:bodyPr/>
          <a:lstStyle/>
          <a:p>
            <a:fld id="{3FAA18EA-8564-674D-A192-8646625F9FED}" type="slidenum">
              <a:rPr lang="en-US" smtClean="0"/>
              <a:t>17</a:t>
            </a:fld>
            <a:endParaRPr lang="en-US"/>
          </a:p>
        </p:txBody>
      </p:sp>
    </p:spTree>
    <p:extLst>
      <p:ext uri="{BB962C8B-B14F-4D97-AF65-F5344CB8AC3E}">
        <p14:creationId xmlns:p14="http://schemas.microsoft.com/office/powerpoint/2010/main" val="2630366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common questions include:</a:t>
            </a:r>
          </a:p>
          <a:p>
            <a:r>
              <a:rPr lang="en-US" dirty="0"/>
              <a:t>Can this scale to other cities or districts? Yes, with localized data.</a:t>
            </a:r>
          </a:p>
          <a:p>
            <a:r>
              <a:rPr lang="en-US" dirty="0"/>
              <a:t>Can it run in real time? With the right infrastructure, definitely.</a:t>
            </a:r>
          </a:p>
          <a:p>
            <a:r>
              <a:rPr lang="en-US" dirty="0"/>
              <a:t>How about unexpected weather? That’s where frequent retraining and weather APIs come in.</a:t>
            </a:r>
          </a:p>
          <a:p>
            <a:r>
              <a:rPr lang="en-US" dirty="0"/>
              <a:t>Would GPS or station-level data improve accuracy? Absolutely.</a:t>
            </a:r>
          </a:p>
          <a:p>
            <a:endParaRPr lang="en-US" dirty="0"/>
          </a:p>
        </p:txBody>
      </p:sp>
      <p:sp>
        <p:nvSpPr>
          <p:cNvPr id="4" name="Slide Number Placeholder 3"/>
          <p:cNvSpPr>
            <a:spLocks noGrp="1"/>
          </p:cNvSpPr>
          <p:nvPr>
            <p:ph type="sldNum" sz="quarter" idx="5"/>
          </p:nvPr>
        </p:nvSpPr>
        <p:spPr/>
        <p:txBody>
          <a:bodyPr/>
          <a:lstStyle/>
          <a:p>
            <a:fld id="{3FAA18EA-8564-674D-A192-8646625F9FED}" type="slidenum">
              <a:rPr lang="en-US" smtClean="0"/>
              <a:t>18</a:t>
            </a:fld>
            <a:endParaRPr lang="en-US"/>
          </a:p>
        </p:txBody>
      </p:sp>
    </p:spTree>
    <p:extLst>
      <p:ext uri="{BB962C8B-B14F-4D97-AF65-F5344CB8AC3E}">
        <p14:creationId xmlns:p14="http://schemas.microsoft.com/office/powerpoint/2010/main" val="443633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time and attention. </a:t>
            </a:r>
          </a:p>
        </p:txBody>
      </p:sp>
      <p:sp>
        <p:nvSpPr>
          <p:cNvPr id="4" name="Slide Number Placeholder 3"/>
          <p:cNvSpPr>
            <a:spLocks noGrp="1"/>
          </p:cNvSpPr>
          <p:nvPr>
            <p:ph type="sldNum" sz="quarter" idx="5"/>
          </p:nvPr>
        </p:nvSpPr>
        <p:spPr/>
        <p:txBody>
          <a:bodyPr/>
          <a:lstStyle/>
          <a:p>
            <a:fld id="{3FAA18EA-8564-674D-A192-8646625F9FED}" type="slidenum">
              <a:rPr lang="en-US" smtClean="0"/>
              <a:t>19</a:t>
            </a:fld>
            <a:endParaRPr lang="en-US"/>
          </a:p>
        </p:txBody>
      </p:sp>
    </p:spTree>
    <p:extLst>
      <p:ext uri="{BB962C8B-B14F-4D97-AF65-F5344CB8AC3E}">
        <p14:creationId xmlns:p14="http://schemas.microsoft.com/office/powerpoint/2010/main" val="403696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of this project was to analyze hourly rental data from 2017 to 2018 and identify the key factors driving demand in Seoul’s bike-sharing system. By using predictive modeling, we can improve how bikes are distributed and when they’re made available, ultimately enhancing efficiency and reducing waste.</a:t>
            </a:r>
          </a:p>
          <a:p>
            <a:endParaRPr lang="en-US" dirty="0"/>
          </a:p>
        </p:txBody>
      </p:sp>
      <p:sp>
        <p:nvSpPr>
          <p:cNvPr id="4" name="Slide Number Placeholder 3"/>
          <p:cNvSpPr>
            <a:spLocks noGrp="1"/>
          </p:cNvSpPr>
          <p:nvPr>
            <p:ph type="sldNum" sz="quarter" idx="5"/>
          </p:nvPr>
        </p:nvSpPr>
        <p:spPr/>
        <p:txBody>
          <a:bodyPr/>
          <a:lstStyle/>
          <a:p>
            <a:fld id="{3FAA18EA-8564-674D-A192-8646625F9FED}" type="slidenum">
              <a:rPr lang="en-US" smtClean="0"/>
              <a:t>2</a:t>
            </a:fld>
            <a:endParaRPr lang="en-US"/>
          </a:p>
        </p:txBody>
      </p:sp>
    </p:spTree>
    <p:extLst>
      <p:ext uri="{BB962C8B-B14F-4D97-AF65-F5344CB8AC3E}">
        <p14:creationId xmlns:p14="http://schemas.microsoft.com/office/powerpoint/2010/main" val="3354411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Seoul’s bike-share system faces challenges with fluctuating demand—especially during holidays, extreme weather, and commute hours. These fluctuations can lead to bikes being unavailable when needed or idle when demand is low. My question was: how can we use data to predict these patterns and plan better?</a:t>
            </a:r>
          </a:p>
          <a:p>
            <a:endParaRPr lang="en-US" dirty="0"/>
          </a:p>
        </p:txBody>
      </p:sp>
      <p:sp>
        <p:nvSpPr>
          <p:cNvPr id="4" name="Slide Number Placeholder 3"/>
          <p:cNvSpPr>
            <a:spLocks noGrp="1"/>
          </p:cNvSpPr>
          <p:nvPr>
            <p:ph type="sldNum" sz="quarter" idx="5"/>
          </p:nvPr>
        </p:nvSpPr>
        <p:spPr/>
        <p:txBody>
          <a:bodyPr/>
          <a:lstStyle/>
          <a:p>
            <a:fld id="{3FAA18EA-8564-674D-A192-8646625F9FED}" type="slidenum">
              <a:rPr lang="en-US" smtClean="0"/>
              <a:t>3</a:t>
            </a:fld>
            <a:endParaRPr lang="en-US"/>
          </a:p>
        </p:txBody>
      </p:sp>
    </p:spTree>
    <p:extLst>
      <p:ext uri="{BB962C8B-B14F-4D97-AF65-F5344CB8AC3E}">
        <p14:creationId xmlns:p14="http://schemas.microsoft.com/office/powerpoint/2010/main" val="1316874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dataset was sourced from the UCI Machine Learning Repository and included hourly bike rentals and weather data from 2017-2018. I cleaned the date formats, normalized weather variables, and created new features like temperature bands and average hourly rentals to enrich the model.</a:t>
            </a:r>
          </a:p>
          <a:p>
            <a:endParaRPr lang="en-US" dirty="0"/>
          </a:p>
        </p:txBody>
      </p:sp>
      <p:sp>
        <p:nvSpPr>
          <p:cNvPr id="4" name="Slide Number Placeholder 3"/>
          <p:cNvSpPr>
            <a:spLocks noGrp="1"/>
          </p:cNvSpPr>
          <p:nvPr>
            <p:ph type="sldNum" sz="quarter" idx="5"/>
          </p:nvPr>
        </p:nvSpPr>
        <p:spPr/>
        <p:txBody>
          <a:bodyPr/>
          <a:lstStyle/>
          <a:p>
            <a:fld id="{3FAA18EA-8564-674D-A192-8646625F9FED}" type="slidenum">
              <a:rPr lang="en-US" smtClean="0"/>
              <a:t>4</a:t>
            </a:fld>
            <a:endParaRPr lang="en-US"/>
          </a:p>
        </p:txBody>
      </p:sp>
    </p:spTree>
    <p:extLst>
      <p:ext uri="{BB962C8B-B14F-4D97-AF65-F5344CB8AC3E}">
        <p14:creationId xmlns:p14="http://schemas.microsoft.com/office/powerpoint/2010/main" val="2598091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used a typical machine learning workflow—starting with exploratory data analysis to visualize patterns, then training multiple models like Random Forest, Gradient Boosting, and Linear Regression. I also tested ARIMA for time-series forecasting. RMSE and MAE were used to evaluate performance.</a:t>
            </a:r>
          </a:p>
          <a:p>
            <a:endParaRPr lang="en-US" dirty="0"/>
          </a:p>
        </p:txBody>
      </p:sp>
      <p:sp>
        <p:nvSpPr>
          <p:cNvPr id="4" name="Slide Number Placeholder 3"/>
          <p:cNvSpPr>
            <a:spLocks noGrp="1"/>
          </p:cNvSpPr>
          <p:nvPr>
            <p:ph type="sldNum" sz="quarter" idx="5"/>
          </p:nvPr>
        </p:nvSpPr>
        <p:spPr/>
        <p:txBody>
          <a:bodyPr/>
          <a:lstStyle/>
          <a:p>
            <a:fld id="{3FAA18EA-8564-674D-A192-8646625F9FED}" type="slidenum">
              <a:rPr lang="en-US" smtClean="0"/>
              <a:t>5</a:t>
            </a:fld>
            <a:endParaRPr lang="en-US"/>
          </a:p>
        </p:txBody>
      </p:sp>
    </p:spTree>
    <p:extLst>
      <p:ext uri="{BB962C8B-B14F-4D97-AF65-F5344CB8AC3E}">
        <p14:creationId xmlns:p14="http://schemas.microsoft.com/office/powerpoint/2010/main" val="3528888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few trends emerged clearly. Rentals peak during commute hours and on mild weather days. Usage drops off during holidays and in extreme heat or cold. From a model performance perspective, Random Forest and Gradient Boosting models had the lowest error rates, outperforming simpler models.</a:t>
            </a:r>
          </a:p>
          <a:p>
            <a:endParaRPr lang="en-US" dirty="0"/>
          </a:p>
        </p:txBody>
      </p:sp>
      <p:sp>
        <p:nvSpPr>
          <p:cNvPr id="4" name="Slide Number Placeholder 3"/>
          <p:cNvSpPr>
            <a:spLocks noGrp="1"/>
          </p:cNvSpPr>
          <p:nvPr>
            <p:ph type="sldNum" sz="quarter" idx="5"/>
          </p:nvPr>
        </p:nvSpPr>
        <p:spPr/>
        <p:txBody>
          <a:bodyPr/>
          <a:lstStyle/>
          <a:p>
            <a:fld id="{3FAA18EA-8564-674D-A192-8646625F9FED}" type="slidenum">
              <a:rPr lang="en-US" smtClean="0"/>
              <a:t>6</a:t>
            </a:fld>
            <a:endParaRPr lang="en-US"/>
          </a:p>
        </p:txBody>
      </p:sp>
    </p:spTree>
    <p:extLst>
      <p:ext uri="{BB962C8B-B14F-4D97-AF65-F5344CB8AC3E}">
        <p14:creationId xmlns:p14="http://schemas.microsoft.com/office/powerpoint/2010/main" val="2844989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chart shows average bike rentals by hour. As expected, we see spikes during commute hours—around 8 a.m. and 6 p.m.—which reflects typical workday travel patterns. This reinforces the importance of aligning bike availability with peak transit times.</a:t>
            </a:r>
          </a:p>
          <a:p>
            <a:endParaRPr lang="en-US" dirty="0"/>
          </a:p>
        </p:txBody>
      </p:sp>
      <p:sp>
        <p:nvSpPr>
          <p:cNvPr id="4" name="Slide Number Placeholder 3"/>
          <p:cNvSpPr>
            <a:spLocks noGrp="1"/>
          </p:cNvSpPr>
          <p:nvPr>
            <p:ph type="sldNum" sz="quarter" idx="5"/>
          </p:nvPr>
        </p:nvSpPr>
        <p:spPr/>
        <p:txBody>
          <a:bodyPr/>
          <a:lstStyle/>
          <a:p>
            <a:fld id="{3FAA18EA-8564-674D-A192-8646625F9FED}" type="slidenum">
              <a:rPr lang="en-US" smtClean="0"/>
              <a:t>7</a:t>
            </a:fld>
            <a:endParaRPr lang="en-US"/>
          </a:p>
        </p:txBody>
      </p:sp>
    </p:spTree>
    <p:extLst>
      <p:ext uri="{BB962C8B-B14F-4D97-AF65-F5344CB8AC3E}">
        <p14:creationId xmlns:p14="http://schemas.microsoft.com/office/powerpoint/2010/main" val="1185677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heatmap provides a combined view of hourly and seasonal trends. Weekdays show strong commuter usage, while weekends are more variable. Summer months tend to have higher rentals overall, but excessive heat does slightly dampen that demand.</a:t>
            </a:r>
          </a:p>
          <a:p>
            <a:endParaRPr lang="en-US" dirty="0"/>
          </a:p>
        </p:txBody>
      </p:sp>
      <p:sp>
        <p:nvSpPr>
          <p:cNvPr id="4" name="Slide Number Placeholder 3"/>
          <p:cNvSpPr>
            <a:spLocks noGrp="1"/>
          </p:cNvSpPr>
          <p:nvPr>
            <p:ph type="sldNum" sz="quarter" idx="5"/>
          </p:nvPr>
        </p:nvSpPr>
        <p:spPr/>
        <p:txBody>
          <a:bodyPr/>
          <a:lstStyle/>
          <a:p>
            <a:fld id="{3FAA18EA-8564-674D-A192-8646625F9FED}" type="slidenum">
              <a:rPr lang="en-US" smtClean="0"/>
              <a:t>8</a:t>
            </a:fld>
            <a:endParaRPr lang="en-US"/>
          </a:p>
        </p:txBody>
      </p:sp>
    </p:spTree>
    <p:extLst>
      <p:ext uri="{BB962C8B-B14F-4D97-AF65-F5344CB8AC3E}">
        <p14:creationId xmlns:p14="http://schemas.microsoft.com/office/powerpoint/2010/main" val="4162062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see seasonal fluctuations—spring and autumn have the highest rental volumes, while winter sees a noticeable dip. These insights can guide seasonal inventory planning and maintenance scheduling.</a:t>
            </a:r>
          </a:p>
          <a:p>
            <a:endParaRPr lang="en-US" dirty="0"/>
          </a:p>
        </p:txBody>
      </p:sp>
      <p:sp>
        <p:nvSpPr>
          <p:cNvPr id="4" name="Slide Number Placeholder 3"/>
          <p:cNvSpPr>
            <a:spLocks noGrp="1"/>
          </p:cNvSpPr>
          <p:nvPr>
            <p:ph type="sldNum" sz="quarter" idx="5"/>
          </p:nvPr>
        </p:nvSpPr>
        <p:spPr/>
        <p:txBody>
          <a:bodyPr/>
          <a:lstStyle/>
          <a:p>
            <a:fld id="{3FAA18EA-8564-674D-A192-8646625F9FED}" type="slidenum">
              <a:rPr lang="en-US" smtClean="0"/>
              <a:t>9</a:t>
            </a:fld>
            <a:endParaRPr lang="en-US"/>
          </a:p>
        </p:txBody>
      </p:sp>
    </p:spTree>
    <p:extLst>
      <p:ext uri="{BB962C8B-B14F-4D97-AF65-F5344CB8AC3E}">
        <p14:creationId xmlns:p14="http://schemas.microsoft.com/office/powerpoint/2010/main" val="973222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98452-72C0-933F-4FF8-AD53FB69A0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D0A8B5-2CA4-BE54-434F-DCB45BACFC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1083A2-9B90-430C-D727-DBD7B677ED12}"/>
              </a:ext>
            </a:extLst>
          </p:cNvPr>
          <p:cNvSpPr>
            <a:spLocks noGrp="1"/>
          </p:cNvSpPr>
          <p:nvPr>
            <p:ph type="dt" sz="half" idx="10"/>
          </p:nvPr>
        </p:nvSpPr>
        <p:spPr/>
        <p:txBody>
          <a:bodyPr/>
          <a:lstStyle/>
          <a:p>
            <a:fld id="{81ACA341-CAF4-A54B-8EA7-0B950186C244}" type="datetimeFigureOut">
              <a:rPr lang="en-US" smtClean="0"/>
              <a:t>5/31/25</a:t>
            </a:fld>
            <a:endParaRPr lang="en-US"/>
          </a:p>
        </p:txBody>
      </p:sp>
      <p:sp>
        <p:nvSpPr>
          <p:cNvPr id="5" name="Footer Placeholder 4">
            <a:extLst>
              <a:ext uri="{FF2B5EF4-FFF2-40B4-BE49-F238E27FC236}">
                <a16:creationId xmlns:a16="http://schemas.microsoft.com/office/drawing/2014/main" id="{F56732B0-31BD-39C6-BBF2-F0D9135DA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B49E6-A9EF-F47A-474D-A7EDE5E547D9}"/>
              </a:ext>
            </a:extLst>
          </p:cNvPr>
          <p:cNvSpPr>
            <a:spLocks noGrp="1"/>
          </p:cNvSpPr>
          <p:nvPr>
            <p:ph type="sldNum" sz="quarter" idx="12"/>
          </p:nvPr>
        </p:nvSpPr>
        <p:spPr/>
        <p:txBody>
          <a:bodyPr/>
          <a:lstStyle/>
          <a:p>
            <a:fld id="{726609E3-8924-5441-A755-CEA8C2303CD6}" type="slidenum">
              <a:rPr lang="en-US" smtClean="0"/>
              <a:t>‹#›</a:t>
            </a:fld>
            <a:endParaRPr lang="en-US"/>
          </a:p>
        </p:txBody>
      </p:sp>
    </p:spTree>
    <p:extLst>
      <p:ext uri="{BB962C8B-B14F-4D97-AF65-F5344CB8AC3E}">
        <p14:creationId xmlns:p14="http://schemas.microsoft.com/office/powerpoint/2010/main" val="5402587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ADF8-8D6B-50E9-6107-845FEF05EA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5E0E24-3DCC-8AD5-9C2C-2479893ED7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2C9ECD-25F8-2020-417C-BF4BDAD19399}"/>
              </a:ext>
            </a:extLst>
          </p:cNvPr>
          <p:cNvSpPr>
            <a:spLocks noGrp="1"/>
          </p:cNvSpPr>
          <p:nvPr>
            <p:ph type="dt" sz="half" idx="10"/>
          </p:nvPr>
        </p:nvSpPr>
        <p:spPr/>
        <p:txBody>
          <a:bodyPr/>
          <a:lstStyle/>
          <a:p>
            <a:fld id="{81ACA341-CAF4-A54B-8EA7-0B950186C244}" type="datetimeFigureOut">
              <a:rPr lang="en-US" smtClean="0"/>
              <a:t>5/31/25</a:t>
            </a:fld>
            <a:endParaRPr lang="en-US"/>
          </a:p>
        </p:txBody>
      </p:sp>
      <p:sp>
        <p:nvSpPr>
          <p:cNvPr id="5" name="Footer Placeholder 4">
            <a:extLst>
              <a:ext uri="{FF2B5EF4-FFF2-40B4-BE49-F238E27FC236}">
                <a16:creationId xmlns:a16="http://schemas.microsoft.com/office/drawing/2014/main" id="{7A8EC2FE-5928-0479-4B9D-E606B10FC5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C9974E-FD1C-5D70-F936-E6A16F2F4913}"/>
              </a:ext>
            </a:extLst>
          </p:cNvPr>
          <p:cNvSpPr>
            <a:spLocks noGrp="1"/>
          </p:cNvSpPr>
          <p:nvPr>
            <p:ph type="sldNum" sz="quarter" idx="12"/>
          </p:nvPr>
        </p:nvSpPr>
        <p:spPr/>
        <p:txBody>
          <a:bodyPr/>
          <a:lstStyle/>
          <a:p>
            <a:fld id="{726609E3-8924-5441-A755-CEA8C2303CD6}" type="slidenum">
              <a:rPr lang="en-US" smtClean="0"/>
              <a:t>‹#›</a:t>
            </a:fld>
            <a:endParaRPr lang="en-US"/>
          </a:p>
        </p:txBody>
      </p:sp>
    </p:spTree>
    <p:extLst>
      <p:ext uri="{BB962C8B-B14F-4D97-AF65-F5344CB8AC3E}">
        <p14:creationId xmlns:p14="http://schemas.microsoft.com/office/powerpoint/2010/main" val="3033593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D95EE6-54BA-08EE-3C0D-7349D3F314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12C666-193B-2FAF-A348-2D189D38B0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F96783-3CE3-00F1-88CE-FDAE94672BD9}"/>
              </a:ext>
            </a:extLst>
          </p:cNvPr>
          <p:cNvSpPr>
            <a:spLocks noGrp="1"/>
          </p:cNvSpPr>
          <p:nvPr>
            <p:ph type="dt" sz="half" idx="10"/>
          </p:nvPr>
        </p:nvSpPr>
        <p:spPr/>
        <p:txBody>
          <a:bodyPr/>
          <a:lstStyle/>
          <a:p>
            <a:fld id="{81ACA341-CAF4-A54B-8EA7-0B950186C244}" type="datetimeFigureOut">
              <a:rPr lang="en-US" smtClean="0"/>
              <a:t>5/31/25</a:t>
            </a:fld>
            <a:endParaRPr lang="en-US"/>
          </a:p>
        </p:txBody>
      </p:sp>
      <p:sp>
        <p:nvSpPr>
          <p:cNvPr id="5" name="Footer Placeholder 4">
            <a:extLst>
              <a:ext uri="{FF2B5EF4-FFF2-40B4-BE49-F238E27FC236}">
                <a16:creationId xmlns:a16="http://schemas.microsoft.com/office/drawing/2014/main" id="{BE6814F1-A30A-47D9-C0EC-FFCC8180E4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8DDE2-1603-B4BE-7D04-757C1045E031}"/>
              </a:ext>
            </a:extLst>
          </p:cNvPr>
          <p:cNvSpPr>
            <a:spLocks noGrp="1"/>
          </p:cNvSpPr>
          <p:nvPr>
            <p:ph type="sldNum" sz="quarter" idx="12"/>
          </p:nvPr>
        </p:nvSpPr>
        <p:spPr/>
        <p:txBody>
          <a:bodyPr/>
          <a:lstStyle/>
          <a:p>
            <a:fld id="{726609E3-8924-5441-A755-CEA8C2303CD6}" type="slidenum">
              <a:rPr lang="en-US" smtClean="0"/>
              <a:t>‹#›</a:t>
            </a:fld>
            <a:endParaRPr lang="en-US"/>
          </a:p>
        </p:txBody>
      </p:sp>
    </p:spTree>
    <p:extLst>
      <p:ext uri="{BB962C8B-B14F-4D97-AF65-F5344CB8AC3E}">
        <p14:creationId xmlns:p14="http://schemas.microsoft.com/office/powerpoint/2010/main" val="3883096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8B75B-8D25-1942-F073-97B93426E3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955F10-B523-F36B-AD1A-C88EF1C2F0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8C868D-A407-323C-6142-FFE24444A257}"/>
              </a:ext>
            </a:extLst>
          </p:cNvPr>
          <p:cNvSpPr>
            <a:spLocks noGrp="1"/>
          </p:cNvSpPr>
          <p:nvPr>
            <p:ph type="dt" sz="half" idx="10"/>
          </p:nvPr>
        </p:nvSpPr>
        <p:spPr/>
        <p:txBody>
          <a:bodyPr/>
          <a:lstStyle/>
          <a:p>
            <a:fld id="{81ACA341-CAF4-A54B-8EA7-0B950186C244}" type="datetimeFigureOut">
              <a:rPr lang="en-US" smtClean="0"/>
              <a:t>5/31/25</a:t>
            </a:fld>
            <a:endParaRPr lang="en-US"/>
          </a:p>
        </p:txBody>
      </p:sp>
      <p:sp>
        <p:nvSpPr>
          <p:cNvPr id="5" name="Footer Placeholder 4">
            <a:extLst>
              <a:ext uri="{FF2B5EF4-FFF2-40B4-BE49-F238E27FC236}">
                <a16:creationId xmlns:a16="http://schemas.microsoft.com/office/drawing/2014/main" id="{3008BAE9-9040-B0D6-2CE4-EBB6B66E3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042FE0-5539-4E93-D7A7-B88E29B22C4C}"/>
              </a:ext>
            </a:extLst>
          </p:cNvPr>
          <p:cNvSpPr>
            <a:spLocks noGrp="1"/>
          </p:cNvSpPr>
          <p:nvPr>
            <p:ph type="sldNum" sz="quarter" idx="12"/>
          </p:nvPr>
        </p:nvSpPr>
        <p:spPr/>
        <p:txBody>
          <a:bodyPr/>
          <a:lstStyle/>
          <a:p>
            <a:fld id="{726609E3-8924-5441-A755-CEA8C2303CD6}" type="slidenum">
              <a:rPr lang="en-US" smtClean="0"/>
              <a:t>‹#›</a:t>
            </a:fld>
            <a:endParaRPr lang="en-US"/>
          </a:p>
        </p:txBody>
      </p:sp>
    </p:spTree>
    <p:extLst>
      <p:ext uri="{BB962C8B-B14F-4D97-AF65-F5344CB8AC3E}">
        <p14:creationId xmlns:p14="http://schemas.microsoft.com/office/powerpoint/2010/main" val="520939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4C801-39A1-F8F6-8D79-F58C813B16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42A83F-80B2-E393-6E67-BD625CE70C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C6CAF8-2D59-A7EB-75FF-AB6A8870DF86}"/>
              </a:ext>
            </a:extLst>
          </p:cNvPr>
          <p:cNvSpPr>
            <a:spLocks noGrp="1"/>
          </p:cNvSpPr>
          <p:nvPr>
            <p:ph type="dt" sz="half" idx="10"/>
          </p:nvPr>
        </p:nvSpPr>
        <p:spPr/>
        <p:txBody>
          <a:bodyPr/>
          <a:lstStyle/>
          <a:p>
            <a:fld id="{81ACA341-CAF4-A54B-8EA7-0B950186C244}" type="datetimeFigureOut">
              <a:rPr lang="en-US" smtClean="0"/>
              <a:t>5/31/25</a:t>
            </a:fld>
            <a:endParaRPr lang="en-US"/>
          </a:p>
        </p:txBody>
      </p:sp>
      <p:sp>
        <p:nvSpPr>
          <p:cNvPr id="5" name="Footer Placeholder 4">
            <a:extLst>
              <a:ext uri="{FF2B5EF4-FFF2-40B4-BE49-F238E27FC236}">
                <a16:creationId xmlns:a16="http://schemas.microsoft.com/office/drawing/2014/main" id="{C907F85D-2AAE-55C7-E7FE-5916D83155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22926B-5966-2342-8001-B9BFD09F6698}"/>
              </a:ext>
            </a:extLst>
          </p:cNvPr>
          <p:cNvSpPr>
            <a:spLocks noGrp="1"/>
          </p:cNvSpPr>
          <p:nvPr>
            <p:ph type="sldNum" sz="quarter" idx="12"/>
          </p:nvPr>
        </p:nvSpPr>
        <p:spPr/>
        <p:txBody>
          <a:bodyPr/>
          <a:lstStyle/>
          <a:p>
            <a:fld id="{726609E3-8924-5441-A755-CEA8C2303CD6}" type="slidenum">
              <a:rPr lang="en-US" smtClean="0"/>
              <a:t>‹#›</a:t>
            </a:fld>
            <a:endParaRPr lang="en-US"/>
          </a:p>
        </p:txBody>
      </p:sp>
    </p:spTree>
    <p:extLst>
      <p:ext uri="{BB962C8B-B14F-4D97-AF65-F5344CB8AC3E}">
        <p14:creationId xmlns:p14="http://schemas.microsoft.com/office/powerpoint/2010/main" val="2040502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9E90-57A0-6633-E3D4-E91DAC633E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352E8-804C-88D4-9217-412A77AF90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255EB14-D0F1-DFF1-5E9E-DFBB43E6B5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1DEC04-ADA8-B7F7-BD8B-ED6D818DF449}"/>
              </a:ext>
            </a:extLst>
          </p:cNvPr>
          <p:cNvSpPr>
            <a:spLocks noGrp="1"/>
          </p:cNvSpPr>
          <p:nvPr>
            <p:ph type="dt" sz="half" idx="10"/>
          </p:nvPr>
        </p:nvSpPr>
        <p:spPr/>
        <p:txBody>
          <a:bodyPr/>
          <a:lstStyle/>
          <a:p>
            <a:fld id="{81ACA341-CAF4-A54B-8EA7-0B950186C244}" type="datetimeFigureOut">
              <a:rPr lang="en-US" smtClean="0"/>
              <a:t>5/31/25</a:t>
            </a:fld>
            <a:endParaRPr lang="en-US"/>
          </a:p>
        </p:txBody>
      </p:sp>
      <p:sp>
        <p:nvSpPr>
          <p:cNvPr id="6" name="Footer Placeholder 5">
            <a:extLst>
              <a:ext uri="{FF2B5EF4-FFF2-40B4-BE49-F238E27FC236}">
                <a16:creationId xmlns:a16="http://schemas.microsoft.com/office/drawing/2014/main" id="{E6A70064-0030-C015-B9EB-0811A852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683E32-11FD-4F69-1C60-717A2BA98088}"/>
              </a:ext>
            </a:extLst>
          </p:cNvPr>
          <p:cNvSpPr>
            <a:spLocks noGrp="1"/>
          </p:cNvSpPr>
          <p:nvPr>
            <p:ph type="sldNum" sz="quarter" idx="12"/>
          </p:nvPr>
        </p:nvSpPr>
        <p:spPr/>
        <p:txBody>
          <a:bodyPr/>
          <a:lstStyle/>
          <a:p>
            <a:fld id="{726609E3-8924-5441-A755-CEA8C2303CD6}" type="slidenum">
              <a:rPr lang="en-US" smtClean="0"/>
              <a:t>‹#›</a:t>
            </a:fld>
            <a:endParaRPr lang="en-US"/>
          </a:p>
        </p:txBody>
      </p:sp>
    </p:spTree>
    <p:extLst>
      <p:ext uri="{BB962C8B-B14F-4D97-AF65-F5344CB8AC3E}">
        <p14:creationId xmlns:p14="http://schemas.microsoft.com/office/powerpoint/2010/main" val="3773125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097F7-639B-0E74-A02C-99B4F37CFC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5BA397D-EF76-472C-3247-3F36626138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2C6031-4044-C81A-0F36-2146EE0E86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2F3DB7-DD61-2594-78FE-48ECBCCD85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A619C5-D56E-DDF4-226F-26F659A06A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5C1D94-A888-8041-9919-ADB843CE64FE}"/>
              </a:ext>
            </a:extLst>
          </p:cNvPr>
          <p:cNvSpPr>
            <a:spLocks noGrp="1"/>
          </p:cNvSpPr>
          <p:nvPr>
            <p:ph type="dt" sz="half" idx="10"/>
          </p:nvPr>
        </p:nvSpPr>
        <p:spPr/>
        <p:txBody>
          <a:bodyPr/>
          <a:lstStyle/>
          <a:p>
            <a:fld id="{81ACA341-CAF4-A54B-8EA7-0B950186C244}" type="datetimeFigureOut">
              <a:rPr lang="en-US" smtClean="0"/>
              <a:t>5/31/25</a:t>
            </a:fld>
            <a:endParaRPr lang="en-US"/>
          </a:p>
        </p:txBody>
      </p:sp>
      <p:sp>
        <p:nvSpPr>
          <p:cNvPr id="8" name="Footer Placeholder 7">
            <a:extLst>
              <a:ext uri="{FF2B5EF4-FFF2-40B4-BE49-F238E27FC236}">
                <a16:creationId xmlns:a16="http://schemas.microsoft.com/office/drawing/2014/main" id="{E8ED7E69-694D-000F-2682-A207FEFC8E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11880A-63B6-9C2E-6449-3270DA458EC9}"/>
              </a:ext>
            </a:extLst>
          </p:cNvPr>
          <p:cNvSpPr>
            <a:spLocks noGrp="1"/>
          </p:cNvSpPr>
          <p:nvPr>
            <p:ph type="sldNum" sz="quarter" idx="12"/>
          </p:nvPr>
        </p:nvSpPr>
        <p:spPr/>
        <p:txBody>
          <a:bodyPr/>
          <a:lstStyle/>
          <a:p>
            <a:fld id="{726609E3-8924-5441-A755-CEA8C2303CD6}" type="slidenum">
              <a:rPr lang="en-US" smtClean="0"/>
              <a:t>‹#›</a:t>
            </a:fld>
            <a:endParaRPr lang="en-US"/>
          </a:p>
        </p:txBody>
      </p:sp>
    </p:spTree>
    <p:extLst>
      <p:ext uri="{BB962C8B-B14F-4D97-AF65-F5344CB8AC3E}">
        <p14:creationId xmlns:p14="http://schemas.microsoft.com/office/powerpoint/2010/main" val="15539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333BE-915B-3650-0046-1E05844063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51B53A-77D2-FADD-3C4D-FE43E90B74C6}"/>
              </a:ext>
            </a:extLst>
          </p:cNvPr>
          <p:cNvSpPr>
            <a:spLocks noGrp="1"/>
          </p:cNvSpPr>
          <p:nvPr>
            <p:ph type="dt" sz="half" idx="10"/>
          </p:nvPr>
        </p:nvSpPr>
        <p:spPr/>
        <p:txBody>
          <a:bodyPr/>
          <a:lstStyle/>
          <a:p>
            <a:fld id="{81ACA341-CAF4-A54B-8EA7-0B950186C244}" type="datetimeFigureOut">
              <a:rPr lang="en-US" smtClean="0"/>
              <a:t>5/31/25</a:t>
            </a:fld>
            <a:endParaRPr lang="en-US"/>
          </a:p>
        </p:txBody>
      </p:sp>
      <p:sp>
        <p:nvSpPr>
          <p:cNvPr id="4" name="Footer Placeholder 3">
            <a:extLst>
              <a:ext uri="{FF2B5EF4-FFF2-40B4-BE49-F238E27FC236}">
                <a16:creationId xmlns:a16="http://schemas.microsoft.com/office/drawing/2014/main" id="{F9FB1F81-6950-4280-68F5-2018301547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ED37E3-3A7C-A1FA-8468-C9E3B197C4F4}"/>
              </a:ext>
            </a:extLst>
          </p:cNvPr>
          <p:cNvSpPr>
            <a:spLocks noGrp="1"/>
          </p:cNvSpPr>
          <p:nvPr>
            <p:ph type="sldNum" sz="quarter" idx="12"/>
          </p:nvPr>
        </p:nvSpPr>
        <p:spPr/>
        <p:txBody>
          <a:bodyPr/>
          <a:lstStyle/>
          <a:p>
            <a:fld id="{726609E3-8924-5441-A755-CEA8C2303CD6}" type="slidenum">
              <a:rPr lang="en-US" smtClean="0"/>
              <a:t>‹#›</a:t>
            </a:fld>
            <a:endParaRPr lang="en-US"/>
          </a:p>
        </p:txBody>
      </p:sp>
    </p:spTree>
    <p:extLst>
      <p:ext uri="{BB962C8B-B14F-4D97-AF65-F5344CB8AC3E}">
        <p14:creationId xmlns:p14="http://schemas.microsoft.com/office/powerpoint/2010/main" val="1173394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5DF5F5-1B2E-6B92-2C19-355F4BB06CDC}"/>
              </a:ext>
            </a:extLst>
          </p:cNvPr>
          <p:cNvSpPr>
            <a:spLocks noGrp="1"/>
          </p:cNvSpPr>
          <p:nvPr>
            <p:ph type="dt" sz="half" idx="10"/>
          </p:nvPr>
        </p:nvSpPr>
        <p:spPr/>
        <p:txBody>
          <a:bodyPr/>
          <a:lstStyle/>
          <a:p>
            <a:fld id="{81ACA341-CAF4-A54B-8EA7-0B950186C244}" type="datetimeFigureOut">
              <a:rPr lang="en-US" smtClean="0"/>
              <a:t>5/31/25</a:t>
            </a:fld>
            <a:endParaRPr lang="en-US"/>
          </a:p>
        </p:txBody>
      </p:sp>
      <p:sp>
        <p:nvSpPr>
          <p:cNvPr id="3" name="Footer Placeholder 2">
            <a:extLst>
              <a:ext uri="{FF2B5EF4-FFF2-40B4-BE49-F238E27FC236}">
                <a16:creationId xmlns:a16="http://schemas.microsoft.com/office/drawing/2014/main" id="{61B8EDAD-7304-E84F-26A0-869BD86D8B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CCC754-6179-290E-CA1B-384C2580C4EF}"/>
              </a:ext>
            </a:extLst>
          </p:cNvPr>
          <p:cNvSpPr>
            <a:spLocks noGrp="1"/>
          </p:cNvSpPr>
          <p:nvPr>
            <p:ph type="sldNum" sz="quarter" idx="12"/>
          </p:nvPr>
        </p:nvSpPr>
        <p:spPr/>
        <p:txBody>
          <a:bodyPr/>
          <a:lstStyle/>
          <a:p>
            <a:fld id="{726609E3-8924-5441-A755-CEA8C2303CD6}" type="slidenum">
              <a:rPr lang="en-US" smtClean="0"/>
              <a:t>‹#›</a:t>
            </a:fld>
            <a:endParaRPr lang="en-US"/>
          </a:p>
        </p:txBody>
      </p:sp>
    </p:spTree>
    <p:extLst>
      <p:ext uri="{BB962C8B-B14F-4D97-AF65-F5344CB8AC3E}">
        <p14:creationId xmlns:p14="http://schemas.microsoft.com/office/powerpoint/2010/main" val="1709330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53FBD-23A6-C4E2-F050-E4CEF724F7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424945-6920-1D9E-D58E-FE225397C6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A17C0E-10ED-FD4D-20C3-8BEF178A55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341FF0-E29F-2E9B-639C-0283BA489AE3}"/>
              </a:ext>
            </a:extLst>
          </p:cNvPr>
          <p:cNvSpPr>
            <a:spLocks noGrp="1"/>
          </p:cNvSpPr>
          <p:nvPr>
            <p:ph type="dt" sz="half" idx="10"/>
          </p:nvPr>
        </p:nvSpPr>
        <p:spPr/>
        <p:txBody>
          <a:bodyPr/>
          <a:lstStyle/>
          <a:p>
            <a:fld id="{81ACA341-CAF4-A54B-8EA7-0B950186C244}" type="datetimeFigureOut">
              <a:rPr lang="en-US" smtClean="0"/>
              <a:t>5/31/25</a:t>
            </a:fld>
            <a:endParaRPr lang="en-US"/>
          </a:p>
        </p:txBody>
      </p:sp>
      <p:sp>
        <p:nvSpPr>
          <p:cNvPr id="6" name="Footer Placeholder 5">
            <a:extLst>
              <a:ext uri="{FF2B5EF4-FFF2-40B4-BE49-F238E27FC236}">
                <a16:creationId xmlns:a16="http://schemas.microsoft.com/office/drawing/2014/main" id="{0FD5D6A9-2CEB-E07D-60C1-0FD88B89E8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D3B8FA-81C3-78BA-EA9C-49241504A062}"/>
              </a:ext>
            </a:extLst>
          </p:cNvPr>
          <p:cNvSpPr>
            <a:spLocks noGrp="1"/>
          </p:cNvSpPr>
          <p:nvPr>
            <p:ph type="sldNum" sz="quarter" idx="12"/>
          </p:nvPr>
        </p:nvSpPr>
        <p:spPr/>
        <p:txBody>
          <a:bodyPr/>
          <a:lstStyle/>
          <a:p>
            <a:fld id="{726609E3-8924-5441-A755-CEA8C2303CD6}" type="slidenum">
              <a:rPr lang="en-US" smtClean="0"/>
              <a:t>‹#›</a:t>
            </a:fld>
            <a:endParaRPr lang="en-US"/>
          </a:p>
        </p:txBody>
      </p:sp>
    </p:spTree>
    <p:extLst>
      <p:ext uri="{BB962C8B-B14F-4D97-AF65-F5344CB8AC3E}">
        <p14:creationId xmlns:p14="http://schemas.microsoft.com/office/powerpoint/2010/main" val="761501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AFFC3-4CBE-C157-B702-B3C1158B08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1DFD59-0970-ED46-3012-A4414F3025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AD2C16-C3CF-1DE1-C596-462E59B2B7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65C007-1E65-C276-A678-6B2EFD589D55}"/>
              </a:ext>
            </a:extLst>
          </p:cNvPr>
          <p:cNvSpPr>
            <a:spLocks noGrp="1"/>
          </p:cNvSpPr>
          <p:nvPr>
            <p:ph type="dt" sz="half" idx="10"/>
          </p:nvPr>
        </p:nvSpPr>
        <p:spPr/>
        <p:txBody>
          <a:bodyPr/>
          <a:lstStyle/>
          <a:p>
            <a:fld id="{81ACA341-CAF4-A54B-8EA7-0B950186C244}" type="datetimeFigureOut">
              <a:rPr lang="en-US" smtClean="0"/>
              <a:t>5/31/25</a:t>
            </a:fld>
            <a:endParaRPr lang="en-US"/>
          </a:p>
        </p:txBody>
      </p:sp>
      <p:sp>
        <p:nvSpPr>
          <p:cNvPr id="6" name="Footer Placeholder 5">
            <a:extLst>
              <a:ext uri="{FF2B5EF4-FFF2-40B4-BE49-F238E27FC236}">
                <a16:creationId xmlns:a16="http://schemas.microsoft.com/office/drawing/2014/main" id="{A4915C96-9C07-32C7-0A3D-32B1AFFCA8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97D559-DC70-DD3B-7C86-2E59FAD2149C}"/>
              </a:ext>
            </a:extLst>
          </p:cNvPr>
          <p:cNvSpPr>
            <a:spLocks noGrp="1"/>
          </p:cNvSpPr>
          <p:nvPr>
            <p:ph type="sldNum" sz="quarter" idx="12"/>
          </p:nvPr>
        </p:nvSpPr>
        <p:spPr/>
        <p:txBody>
          <a:bodyPr/>
          <a:lstStyle/>
          <a:p>
            <a:fld id="{726609E3-8924-5441-A755-CEA8C2303CD6}" type="slidenum">
              <a:rPr lang="en-US" smtClean="0"/>
              <a:t>‹#›</a:t>
            </a:fld>
            <a:endParaRPr lang="en-US"/>
          </a:p>
        </p:txBody>
      </p:sp>
    </p:spTree>
    <p:extLst>
      <p:ext uri="{BB962C8B-B14F-4D97-AF65-F5344CB8AC3E}">
        <p14:creationId xmlns:p14="http://schemas.microsoft.com/office/powerpoint/2010/main" val="3792684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C899DC-AC34-C6E5-D1C2-7FEA6F5CA7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7EB6D1-846E-4C63-6B52-BE58928687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1E6720-8890-1EF7-8BB3-354CC543E5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1ACA341-CAF4-A54B-8EA7-0B950186C244}" type="datetimeFigureOut">
              <a:rPr lang="en-US" smtClean="0"/>
              <a:t>5/31/25</a:t>
            </a:fld>
            <a:endParaRPr lang="en-US"/>
          </a:p>
        </p:txBody>
      </p:sp>
      <p:sp>
        <p:nvSpPr>
          <p:cNvPr id="5" name="Footer Placeholder 4">
            <a:extLst>
              <a:ext uri="{FF2B5EF4-FFF2-40B4-BE49-F238E27FC236}">
                <a16:creationId xmlns:a16="http://schemas.microsoft.com/office/drawing/2014/main" id="{4ABB9FD1-9036-54C5-A3CF-55F52994AB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C188ED1-89AA-EE16-CB89-BE660D7E0C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6609E3-8924-5441-A755-CEA8C2303CD6}" type="slidenum">
              <a:rPr lang="en-US" smtClean="0"/>
              <a:t>‹#›</a:t>
            </a:fld>
            <a:endParaRPr lang="en-US"/>
          </a:p>
        </p:txBody>
      </p:sp>
    </p:spTree>
    <p:extLst>
      <p:ext uri="{BB962C8B-B14F-4D97-AF65-F5344CB8AC3E}">
        <p14:creationId xmlns:p14="http://schemas.microsoft.com/office/powerpoint/2010/main" val="41760897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3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32.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33.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4.xml"/><Relationship Id="rId7" Type="http://schemas.openxmlformats.org/officeDocument/2006/relationships/diagramQuickStyle" Target="../diagrams/quickStyle3.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diagramLayout" Target="../diagrams/layout3.xml"/><Relationship Id="rId11" Type="http://schemas.openxmlformats.org/officeDocument/2006/relationships/image" Target="../media/image2.png"/><Relationship Id="rId5" Type="http://schemas.openxmlformats.org/officeDocument/2006/relationships/diagramData" Target="../diagrams/data3.xml"/><Relationship Id="rId10" Type="http://schemas.openxmlformats.org/officeDocument/2006/relationships/image" Target="../media/image42.jpeg"/><Relationship Id="rId4" Type="http://schemas.openxmlformats.org/officeDocument/2006/relationships/notesSlide" Target="../notesSlides/notesSlide18.xml"/><Relationship Id="rId9" Type="http://schemas.microsoft.com/office/2007/relationships/diagramDrawing" Target="../diagrams/drawing3.xml"/></Relationships>
</file>

<file path=ppt/slides/_rels/slide1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hyperlink" Target="mailto:miles.a.pena@gmail.com" TargetMode="External"/><Relationship Id="rId5" Type="http://schemas.openxmlformats.org/officeDocument/2006/relationships/image" Target="../media/image43.jpeg"/><Relationship Id="rId4" Type="http://schemas.openxmlformats.org/officeDocument/2006/relationships/notesSlide" Target="../notesSlides/notesSlide19.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4.xml"/><Relationship Id="rId7" Type="http://schemas.openxmlformats.org/officeDocument/2006/relationships/diagramLayout" Target="../diagrams/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5.jpeg"/><Relationship Id="rId10" Type="http://schemas.microsoft.com/office/2007/relationships/diagramDrawing" Target="../diagrams/drawing1.xml"/><Relationship Id="rId4" Type="http://schemas.openxmlformats.org/officeDocument/2006/relationships/notesSlide" Target="../notesSlides/notesSlide4.xml"/><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4.xml"/><Relationship Id="rId7" Type="http://schemas.openxmlformats.org/officeDocument/2006/relationships/diagramQuickStyle" Target="../diagrams/quickStyle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5.xml"/><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22.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2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oul Bike — Tunnel Time">
            <a:extLst>
              <a:ext uri="{FF2B5EF4-FFF2-40B4-BE49-F238E27FC236}">
                <a16:creationId xmlns:a16="http://schemas.microsoft.com/office/drawing/2014/main" id="{68EA560F-8476-2344-A39B-8587124DAD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5266" r="34633" b="2797"/>
          <a:stretch>
            <a:fillRect/>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27EB21-DB72-D2E6-4D26-DB0EF35F7E9A}"/>
              </a:ext>
            </a:extLst>
          </p:cNvPr>
          <p:cNvSpPr>
            <a:spLocks noGrp="1"/>
          </p:cNvSpPr>
          <p:nvPr>
            <p:ph type="ctrTitle"/>
          </p:nvPr>
        </p:nvSpPr>
        <p:spPr>
          <a:xfrm>
            <a:off x="477981" y="1122363"/>
            <a:ext cx="4023360" cy="3204134"/>
          </a:xfrm>
        </p:spPr>
        <p:txBody>
          <a:bodyPr anchor="b">
            <a:normAutofit/>
          </a:bodyPr>
          <a:lstStyle/>
          <a:p>
            <a:pPr algn="l"/>
            <a:r>
              <a:rPr lang="en-US" sz="4800" dirty="0">
                <a:solidFill>
                  <a:schemeClr val="bg1"/>
                </a:solidFill>
              </a:rPr>
              <a:t>Predicting Seoul Bike Rental Demand</a:t>
            </a:r>
          </a:p>
        </p:txBody>
      </p:sp>
      <p:sp>
        <p:nvSpPr>
          <p:cNvPr id="3" name="Subtitle 2">
            <a:extLst>
              <a:ext uri="{FF2B5EF4-FFF2-40B4-BE49-F238E27FC236}">
                <a16:creationId xmlns:a16="http://schemas.microsoft.com/office/drawing/2014/main" id="{9E0D6EAA-9174-194D-5800-812B0536716F}"/>
              </a:ext>
            </a:extLst>
          </p:cNvPr>
          <p:cNvSpPr>
            <a:spLocks noGrp="1"/>
          </p:cNvSpPr>
          <p:nvPr>
            <p:ph type="subTitle" idx="1"/>
          </p:nvPr>
        </p:nvSpPr>
        <p:spPr>
          <a:xfrm>
            <a:off x="477980" y="4872922"/>
            <a:ext cx="4023359" cy="1208141"/>
          </a:xfrm>
        </p:spPr>
        <p:txBody>
          <a:bodyPr>
            <a:normAutofit/>
          </a:bodyPr>
          <a:lstStyle/>
          <a:p>
            <a:pPr algn="l"/>
            <a:r>
              <a:rPr lang="en-US" sz="2000" dirty="0">
                <a:solidFill>
                  <a:schemeClr val="bg1"/>
                </a:solidFill>
              </a:rPr>
              <a:t>Miles A. Peña</a:t>
            </a:r>
          </a:p>
          <a:p>
            <a:pPr algn="l"/>
            <a:r>
              <a:rPr lang="en-US" sz="2000" dirty="0">
                <a:solidFill>
                  <a:schemeClr val="bg1"/>
                </a:solidFill>
              </a:rPr>
              <a:t>June 2025</a:t>
            </a: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Audio 15">
            <a:extLst>
              <a:ext uri="{FF2B5EF4-FFF2-40B4-BE49-F238E27FC236}">
                <a16:creationId xmlns:a16="http://schemas.microsoft.com/office/drawing/2014/main" id="{6C7890FD-50F3-01FD-E62C-7233458DB6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92055524"/>
      </p:ext>
    </p:extLst>
  </p:cSld>
  <p:clrMapOvr>
    <a:masterClrMapping/>
  </p:clrMapOvr>
  <mc:AlternateContent xmlns:mc="http://schemas.openxmlformats.org/markup-compatibility/2006">
    <mc:Choice xmlns:p14="http://schemas.microsoft.com/office/powerpoint/2010/main" Requires="p14">
      <p:transition spd="slow" p14:dur="2000" advTm="17171"/>
    </mc:Choice>
    <mc:Fallback>
      <p:transition spd="slow" advTm="17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B6835EA8-7A5D-03CA-5120-C2C31D592DFD}"/>
              </a:ext>
            </a:extLst>
          </p:cNvPr>
          <p:cNvPicPr>
            <a:picLocks noChangeAspect="1"/>
          </p:cNvPicPr>
          <p:nvPr/>
        </p:nvPicPr>
        <p:blipFill>
          <a:blip r:embed="rId5"/>
          <a:stretch>
            <a:fillRect/>
          </a:stretch>
        </p:blipFill>
        <p:spPr>
          <a:xfrm>
            <a:off x="2847564" y="643466"/>
            <a:ext cx="6496872" cy="5571067"/>
          </a:xfrm>
          <a:prstGeom prst="rect">
            <a:avLst/>
          </a:prstGeom>
        </p:spPr>
      </p:pic>
      <p:pic>
        <p:nvPicPr>
          <p:cNvPr id="14" name="Audio 13">
            <a:extLst>
              <a:ext uri="{FF2B5EF4-FFF2-40B4-BE49-F238E27FC236}">
                <a16:creationId xmlns:a16="http://schemas.microsoft.com/office/drawing/2014/main" id="{2FCEF073-C076-CF77-8918-DEFAAEF482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762307"/>
      </p:ext>
    </p:extLst>
  </p:cSld>
  <p:clrMapOvr>
    <a:masterClrMapping/>
  </p:clrMapOvr>
  <mc:AlternateContent xmlns:mc="http://schemas.openxmlformats.org/markup-compatibility/2006">
    <mc:Choice xmlns:p14="http://schemas.microsoft.com/office/powerpoint/2010/main" Requires="p14">
      <p:transition spd="slow" p14:dur="2000" advTm="17131"/>
    </mc:Choice>
    <mc:Fallback>
      <p:transition spd="slow" advTm="17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different colored squares&#10;&#10;AI-generated content may be incorrect.">
            <a:extLst>
              <a:ext uri="{FF2B5EF4-FFF2-40B4-BE49-F238E27FC236}">
                <a16:creationId xmlns:a16="http://schemas.microsoft.com/office/drawing/2014/main" id="{94466F51-0439-EBCA-6B5B-57C9070F8052}"/>
              </a:ext>
            </a:extLst>
          </p:cNvPr>
          <p:cNvPicPr>
            <a:picLocks noChangeAspect="1"/>
          </p:cNvPicPr>
          <p:nvPr/>
        </p:nvPicPr>
        <p:blipFill>
          <a:blip r:embed="rId5"/>
          <a:stretch>
            <a:fillRect/>
          </a:stretch>
        </p:blipFill>
        <p:spPr>
          <a:xfrm>
            <a:off x="1639147" y="643466"/>
            <a:ext cx="8913706" cy="5571067"/>
          </a:xfrm>
          <a:prstGeom prst="rect">
            <a:avLst/>
          </a:prstGeom>
        </p:spPr>
      </p:pic>
      <p:pic>
        <p:nvPicPr>
          <p:cNvPr id="6" name="Audio 5">
            <a:extLst>
              <a:ext uri="{FF2B5EF4-FFF2-40B4-BE49-F238E27FC236}">
                <a16:creationId xmlns:a16="http://schemas.microsoft.com/office/drawing/2014/main" id="{891D8134-D02F-528B-BAA0-B8BA8DE8D6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70418671"/>
      </p:ext>
    </p:extLst>
  </p:cSld>
  <p:clrMapOvr>
    <a:masterClrMapping/>
  </p:clrMapOvr>
  <mc:AlternateContent xmlns:mc="http://schemas.openxmlformats.org/markup-compatibility/2006">
    <mc:Choice xmlns:p14="http://schemas.microsoft.com/office/powerpoint/2010/main" Requires="p14">
      <p:transition spd="slow" p14:dur="2000" advTm="17218"/>
    </mc:Choice>
    <mc:Fallback>
      <p:transition spd="slow" advTm="17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different colored squares&#10;&#10;AI-generated content may be incorrect.">
            <a:extLst>
              <a:ext uri="{FF2B5EF4-FFF2-40B4-BE49-F238E27FC236}">
                <a16:creationId xmlns:a16="http://schemas.microsoft.com/office/drawing/2014/main" id="{6978B2DE-E25C-1D69-65EA-03DC26B49347}"/>
              </a:ext>
            </a:extLst>
          </p:cNvPr>
          <p:cNvPicPr>
            <a:picLocks noChangeAspect="1"/>
          </p:cNvPicPr>
          <p:nvPr/>
        </p:nvPicPr>
        <p:blipFill>
          <a:blip r:embed="rId5"/>
          <a:stretch>
            <a:fillRect/>
          </a:stretch>
        </p:blipFill>
        <p:spPr>
          <a:xfrm>
            <a:off x="2088038" y="643466"/>
            <a:ext cx="8015923" cy="5571067"/>
          </a:xfrm>
          <a:prstGeom prst="rect">
            <a:avLst/>
          </a:prstGeom>
        </p:spPr>
      </p:pic>
      <p:pic>
        <p:nvPicPr>
          <p:cNvPr id="6" name="Audio 5">
            <a:extLst>
              <a:ext uri="{FF2B5EF4-FFF2-40B4-BE49-F238E27FC236}">
                <a16:creationId xmlns:a16="http://schemas.microsoft.com/office/drawing/2014/main" id="{D38DA63F-BC0A-8228-5247-7F148EB1A5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28759588"/>
      </p:ext>
    </p:extLst>
  </p:cSld>
  <p:clrMapOvr>
    <a:masterClrMapping/>
  </p:clrMapOvr>
  <mc:AlternateContent xmlns:mc="http://schemas.openxmlformats.org/markup-compatibility/2006">
    <mc:Choice xmlns:p14="http://schemas.microsoft.com/office/powerpoint/2010/main" Requires="p14">
      <p:transition spd="slow" p14:dur="2000" advTm="15237"/>
    </mc:Choice>
    <mc:Fallback>
      <p:transition spd="slow" advTm="15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a line of a line&#10;&#10;AI-generated content may be incorrect.">
            <a:extLst>
              <a:ext uri="{FF2B5EF4-FFF2-40B4-BE49-F238E27FC236}">
                <a16:creationId xmlns:a16="http://schemas.microsoft.com/office/drawing/2014/main" id="{011DB06D-37E9-8BFC-EE8E-5B76EAC367A9}"/>
              </a:ext>
            </a:extLst>
          </p:cNvPr>
          <p:cNvPicPr>
            <a:picLocks noChangeAspect="1"/>
          </p:cNvPicPr>
          <p:nvPr/>
        </p:nvPicPr>
        <p:blipFill>
          <a:blip r:embed="rId5"/>
          <a:stretch>
            <a:fillRect/>
          </a:stretch>
        </p:blipFill>
        <p:spPr>
          <a:xfrm>
            <a:off x="1794018" y="643466"/>
            <a:ext cx="8603963" cy="5571067"/>
          </a:xfrm>
          <a:prstGeom prst="rect">
            <a:avLst/>
          </a:prstGeom>
        </p:spPr>
      </p:pic>
      <p:pic>
        <p:nvPicPr>
          <p:cNvPr id="6" name="Audio 5">
            <a:extLst>
              <a:ext uri="{FF2B5EF4-FFF2-40B4-BE49-F238E27FC236}">
                <a16:creationId xmlns:a16="http://schemas.microsoft.com/office/drawing/2014/main" id="{29F13B0A-2730-B915-DD3D-36F02768AB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41787626"/>
      </p:ext>
    </p:extLst>
  </p:cSld>
  <p:clrMapOvr>
    <a:masterClrMapping/>
  </p:clrMapOvr>
  <mc:AlternateContent xmlns:mc="http://schemas.openxmlformats.org/markup-compatibility/2006">
    <mc:Choice xmlns:p14="http://schemas.microsoft.com/office/powerpoint/2010/main" Requires="p14">
      <p:transition spd="slow" p14:dur="2000" advTm="15863"/>
    </mc:Choice>
    <mc:Fallback>
      <p:transition spd="slow" advTm="15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a diagram of a temperature&#10;&#10;AI-generated content may be incorrect.">
            <a:extLst>
              <a:ext uri="{FF2B5EF4-FFF2-40B4-BE49-F238E27FC236}">
                <a16:creationId xmlns:a16="http://schemas.microsoft.com/office/drawing/2014/main" id="{0D5B71AD-56F3-B751-99E3-A927605C5672}"/>
              </a:ext>
            </a:extLst>
          </p:cNvPr>
          <p:cNvPicPr>
            <a:picLocks noChangeAspect="1"/>
          </p:cNvPicPr>
          <p:nvPr/>
        </p:nvPicPr>
        <p:blipFill>
          <a:blip r:embed="rId5"/>
          <a:stretch>
            <a:fillRect/>
          </a:stretch>
        </p:blipFill>
        <p:spPr>
          <a:xfrm>
            <a:off x="1709333" y="643466"/>
            <a:ext cx="8773334" cy="5571067"/>
          </a:xfrm>
          <a:prstGeom prst="rect">
            <a:avLst/>
          </a:prstGeom>
        </p:spPr>
      </p:pic>
      <p:pic>
        <p:nvPicPr>
          <p:cNvPr id="14" name="Audio 13">
            <a:extLst>
              <a:ext uri="{FF2B5EF4-FFF2-40B4-BE49-F238E27FC236}">
                <a16:creationId xmlns:a16="http://schemas.microsoft.com/office/drawing/2014/main" id="{716ED657-DCDF-5634-44AE-5CF41D136D1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78821259"/>
      </p:ext>
    </p:extLst>
  </p:cSld>
  <p:clrMapOvr>
    <a:masterClrMapping/>
  </p:clrMapOvr>
  <mc:AlternateContent xmlns:mc="http://schemas.openxmlformats.org/markup-compatibility/2006">
    <mc:Choice xmlns:p14="http://schemas.microsoft.com/office/powerpoint/2010/main" Requires="p14">
      <p:transition spd="slow" p14:dur="2000" advTm="11293"/>
    </mc:Choice>
    <mc:Fallback>
      <p:transition spd="slow" advTm="11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a blue and orange line&#10;&#10;AI-generated content may be incorrect.">
            <a:extLst>
              <a:ext uri="{FF2B5EF4-FFF2-40B4-BE49-F238E27FC236}">
                <a16:creationId xmlns:a16="http://schemas.microsoft.com/office/drawing/2014/main" id="{8275E9D9-4A3E-FE98-E1DB-B700FD253232}"/>
              </a:ext>
            </a:extLst>
          </p:cNvPr>
          <p:cNvPicPr>
            <a:picLocks noChangeAspect="1"/>
          </p:cNvPicPr>
          <p:nvPr/>
        </p:nvPicPr>
        <p:blipFill>
          <a:blip r:embed="rId5"/>
          <a:stretch>
            <a:fillRect/>
          </a:stretch>
        </p:blipFill>
        <p:spPr>
          <a:xfrm>
            <a:off x="815367" y="643466"/>
            <a:ext cx="10561265" cy="5571067"/>
          </a:xfrm>
          <a:prstGeom prst="rect">
            <a:avLst/>
          </a:prstGeom>
        </p:spPr>
      </p:pic>
      <p:pic>
        <p:nvPicPr>
          <p:cNvPr id="6" name="Audio 5">
            <a:extLst>
              <a:ext uri="{FF2B5EF4-FFF2-40B4-BE49-F238E27FC236}">
                <a16:creationId xmlns:a16="http://schemas.microsoft.com/office/drawing/2014/main" id="{A3A64F9A-5121-C03E-3B3E-D9B6DB5DD3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93314454"/>
      </p:ext>
    </p:extLst>
  </p:cSld>
  <p:clrMapOvr>
    <a:masterClrMapping/>
  </p:clrMapOvr>
  <mc:AlternateContent xmlns:mc="http://schemas.openxmlformats.org/markup-compatibility/2006">
    <mc:Choice xmlns:p14="http://schemas.microsoft.com/office/powerpoint/2010/main" Requires="p14">
      <p:transition spd="slow" p14:dur="2000" advTm="20582"/>
    </mc:Choice>
    <mc:Fallback>
      <p:transition spd="slow" advTm="20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5E9F15-13D8-C2D2-BD98-65B6D94525DA}"/>
              </a:ext>
            </a:extLst>
          </p:cNvPr>
          <p:cNvSpPr>
            <a:spLocks noGrp="1"/>
          </p:cNvSpPr>
          <p:nvPr>
            <p:ph type="title"/>
          </p:nvPr>
        </p:nvSpPr>
        <p:spPr>
          <a:xfrm>
            <a:off x="411479" y="793990"/>
            <a:ext cx="4896573" cy="1396855"/>
          </a:xfrm>
        </p:spPr>
        <p:txBody>
          <a:bodyPr vert="horz" lIns="91440" tIns="45720" rIns="91440" bIns="45720" rtlCol="0" anchor="b">
            <a:normAutofit fontScale="90000"/>
          </a:bodyPr>
          <a:lstStyle/>
          <a:p>
            <a:r>
              <a:rPr lang="en-US" sz="4800" dirty="0"/>
              <a:t>Recommendations &amp; Applications</a:t>
            </a:r>
          </a:p>
        </p:txBody>
      </p:sp>
      <p:sp>
        <p:nvSpPr>
          <p:cNvPr id="2057" name="Rectangle 2056">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59" name="Rectangle 2058">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5E7152-B7E8-6F70-BCB9-4C16F99069CB}"/>
              </a:ext>
            </a:extLst>
          </p:cNvPr>
          <p:cNvSpPr>
            <a:spLocks noGrp="1"/>
          </p:cNvSpPr>
          <p:nvPr>
            <p:ph sz="half" idx="1"/>
          </p:nvPr>
        </p:nvSpPr>
        <p:spPr>
          <a:xfrm>
            <a:off x="411479" y="2688336"/>
            <a:ext cx="4498848" cy="3584448"/>
          </a:xfrm>
        </p:spPr>
        <p:txBody>
          <a:bodyPr vert="horz" lIns="91440" tIns="45720" rIns="91440" bIns="45720" rtlCol="0" anchor="t">
            <a:normAutofit/>
          </a:bodyPr>
          <a:lstStyle/>
          <a:p>
            <a:r>
              <a:rPr lang="en-US" sz="2000" dirty="0"/>
              <a:t>Build live dashboards for dispatch teams</a:t>
            </a:r>
          </a:p>
          <a:p>
            <a:r>
              <a:rPr lang="en-US" sz="2000" dirty="0"/>
              <a:t>Pair predictions with geospatial data for better routing</a:t>
            </a:r>
          </a:p>
          <a:p>
            <a:r>
              <a:rPr lang="en-US" sz="2000" dirty="0"/>
              <a:t>Retrain models weekly with new data</a:t>
            </a:r>
          </a:p>
          <a:p>
            <a:r>
              <a:rPr lang="en-US" sz="2000" dirty="0"/>
              <a:t>Integrate forecasts into rider-facing mobile apps</a:t>
            </a:r>
          </a:p>
          <a:p>
            <a:endParaRPr lang="en-US" sz="1800" dirty="0"/>
          </a:p>
        </p:txBody>
      </p:sp>
      <p:pic>
        <p:nvPicPr>
          <p:cNvPr id="2050" name="Picture 2" descr="Seoul Bike">
            <a:extLst>
              <a:ext uri="{FF2B5EF4-FFF2-40B4-BE49-F238E27FC236}">
                <a16:creationId xmlns:a16="http://schemas.microsoft.com/office/drawing/2014/main" id="{4808BC00-36C1-F5AA-0CBE-6FBF64A1D470}"/>
              </a:ext>
            </a:extLst>
          </p:cNvPr>
          <p:cNvPicPr>
            <a:picLocks noGrp="1" noChangeAspect="1" noChangeArrowheads="1"/>
          </p:cNvPicPr>
          <p:nvPr>
            <p:ph sz="half" idx="2"/>
          </p:nvPr>
        </p:nvPicPr>
        <p:blipFill rotWithShape="1">
          <a:blip r:embed="rId5">
            <a:extLst>
              <a:ext uri="{28A0092B-C50C-407E-A947-70E740481C1C}">
                <a14:useLocalDpi xmlns:a14="http://schemas.microsoft.com/office/drawing/2010/main" val="0"/>
              </a:ext>
            </a:extLst>
          </a:blip>
          <a:srcRect l="2929" r="30067" b="-1"/>
          <a:stretch>
            <a:fillRect/>
          </a:stretch>
        </p:blipFill>
        <p:spPr bwMode="auto">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noFill/>
          <a:effectLst>
            <a:outerShdw blurRad="50800" dist="38100" dir="10800000" algn="r"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pic>
        <p:nvPicPr>
          <p:cNvPr id="15" name="Audio 14">
            <a:extLst>
              <a:ext uri="{FF2B5EF4-FFF2-40B4-BE49-F238E27FC236}">
                <a16:creationId xmlns:a16="http://schemas.microsoft.com/office/drawing/2014/main" id="{8DF5D6A7-859C-C88C-2B04-D87EFDC54A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03852215"/>
      </p:ext>
    </p:extLst>
  </p:cSld>
  <p:clrMapOvr>
    <a:masterClrMapping/>
  </p:clrMapOvr>
  <mc:AlternateContent xmlns:mc="http://schemas.openxmlformats.org/markup-compatibility/2006">
    <mc:Choice xmlns:p14="http://schemas.microsoft.com/office/powerpoint/2010/main" Requires="p14">
      <p:transition spd="slow" p14:dur="2000" advTm="18562"/>
    </mc:Choice>
    <mc:Fallback>
      <p:transition spd="slow" advTm="18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DB104B-40B5-ACA9-EC19-3BD6A92A72AD}"/>
              </a:ext>
            </a:extLst>
          </p:cNvPr>
          <p:cNvSpPr>
            <a:spLocks noGrp="1"/>
          </p:cNvSpPr>
          <p:nvPr>
            <p:ph type="title"/>
          </p:nvPr>
        </p:nvSpPr>
        <p:spPr>
          <a:xfrm>
            <a:off x="7147974" y="612170"/>
            <a:ext cx="4282983" cy="1200361"/>
          </a:xfrm>
        </p:spPr>
        <p:txBody>
          <a:bodyPr vert="horz" lIns="91440" tIns="45720" rIns="91440" bIns="45720" rtlCol="0" anchor="b">
            <a:noAutofit/>
          </a:bodyPr>
          <a:lstStyle/>
          <a:p>
            <a:r>
              <a:rPr lang="en-US" sz="4800" kern="1200" dirty="0">
                <a:solidFill>
                  <a:schemeClr val="tx1"/>
                </a:solidFill>
                <a:latin typeface="+mj-lt"/>
                <a:ea typeface="+mj-ea"/>
                <a:cs typeface="+mj-cs"/>
              </a:rPr>
              <a:t>Ethical Considerations</a:t>
            </a:r>
          </a:p>
        </p:txBody>
      </p:sp>
      <p:sp>
        <p:nvSpPr>
          <p:cNvPr id="30" name="Rectangle 2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scales - UW Research">
            <a:extLst>
              <a:ext uri="{FF2B5EF4-FFF2-40B4-BE49-F238E27FC236}">
                <a16:creationId xmlns:a16="http://schemas.microsoft.com/office/drawing/2014/main" id="{9F396C7E-A211-F161-9420-ADEF9369D32C}"/>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t="9947" r="2" b="22315"/>
          <a:stretch>
            <a:fillRect/>
          </a:stretch>
        </p:blipFill>
        <p:spPr bwMode="auto">
          <a:xfrm>
            <a:off x="576244" y="1372421"/>
            <a:ext cx="5628018" cy="388028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DDB570B-542F-B5D8-DABB-8F170798B5B8}"/>
              </a:ext>
            </a:extLst>
          </p:cNvPr>
          <p:cNvSpPr>
            <a:spLocks noGrp="1"/>
          </p:cNvSpPr>
          <p:nvPr>
            <p:ph sz="half" idx="2"/>
          </p:nvPr>
        </p:nvSpPr>
        <p:spPr>
          <a:xfrm>
            <a:off x="7332772" y="1888161"/>
            <a:ext cx="4282984" cy="3511943"/>
          </a:xfrm>
        </p:spPr>
        <p:txBody>
          <a:bodyPr vert="horz" lIns="91440" tIns="45720" rIns="91440" bIns="45720" rtlCol="0" anchor="ctr">
            <a:normAutofit/>
          </a:bodyPr>
          <a:lstStyle/>
          <a:p>
            <a:r>
              <a:rPr lang="en-US" sz="1800" dirty="0"/>
              <a:t>Data is anonymized and aggregate-based</a:t>
            </a:r>
          </a:p>
          <a:p>
            <a:r>
              <a:rPr lang="en-US" sz="1800" dirty="0"/>
              <a:t>Ensure models do not disadvantage low-access communities</a:t>
            </a:r>
          </a:p>
          <a:p>
            <a:r>
              <a:rPr lang="en-US" sz="1800" dirty="0"/>
              <a:t>Regular audits to prevent algorithmic bias</a:t>
            </a:r>
          </a:p>
          <a:p>
            <a:endParaRPr lang="en-US" sz="1800" dirty="0"/>
          </a:p>
        </p:txBody>
      </p:sp>
      <p:sp>
        <p:nvSpPr>
          <p:cNvPr id="36" name="Rectangle 3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Audio 17">
            <a:extLst>
              <a:ext uri="{FF2B5EF4-FFF2-40B4-BE49-F238E27FC236}">
                <a16:creationId xmlns:a16="http://schemas.microsoft.com/office/drawing/2014/main" id="{077A4DDC-5EEE-FDFC-2511-FEE427A83B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72577405"/>
      </p:ext>
    </p:extLst>
  </p:cSld>
  <p:clrMapOvr>
    <a:masterClrMapping/>
  </p:clrMapOvr>
  <mc:AlternateContent xmlns:mc="http://schemas.openxmlformats.org/markup-compatibility/2006">
    <mc:Choice xmlns:p14="http://schemas.microsoft.com/office/powerpoint/2010/main" Requires="p14">
      <p:transition spd="slow" p14:dur="2000" advTm="17235"/>
    </mc:Choice>
    <mc:Fallback>
      <p:transition spd="slow" advTm="17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4" name="Rectangle 1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74AF30-B235-B639-0D61-5C554BDBD6E4}"/>
              </a:ext>
            </a:extLst>
          </p:cNvPr>
          <p:cNvSpPr>
            <a:spLocks noGrp="1"/>
          </p:cNvSpPr>
          <p:nvPr>
            <p:ph type="title"/>
          </p:nvPr>
        </p:nvSpPr>
        <p:spPr>
          <a:xfrm>
            <a:off x="761803" y="350196"/>
            <a:ext cx="4646904" cy="1624520"/>
          </a:xfrm>
        </p:spPr>
        <p:txBody>
          <a:bodyPr vert="horz" lIns="91440" tIns="45720" rIns="91440" bIns="45720" rtlCol="0" anchor="ctr">
            <a:normAutofit/>
          </a:bodyPr>
          <a:lstStyle/>
          <a:p>
            <a:r>
              <a:rPr lang="en-US" sz="4800" dirty="0"/>
              <a:t>Common Questions</a:t>
            </a:r>
          </a:p>
        </p:txBody>
      </p:sp>
      <p:graphicFrame>
        <p:nvGraphicFramePr>
          <p:cNvPr id="17" name="Content Placeholder 2">
            <a:extLst>
              <a:ext uri="{FF2B5EF4-FFF2-40B4-BE49-F238E27FC236}">
                <a16:creationId xmlns:a16="http://schemas.microsoft.com/office/drawing/2014/main" id="{B5AA93B7-F3B4-39B8-F03E-B08F546C6522}"/>
              </a:ext>
            </a:extLst>
          </p:cNvPr>
          <p:cNvGraphicFramePr>
            <a:graphicFrameLocks noGrp="1"/>
          </p:cNvGraphicFramePr>
          <p:nvPr>
            <p:ph sz="half" idx="1"/>
            <p:extLst>
              <p:ext uri="{D42A27DB-BD31-4B8C-83A1-F6EECF244321}">
                <p14:modId xmlns:p14="http://schemas.microsoft.com/office/powerpoint/2010/main" val="3421580613"/>
              </p:ext>
            </p:extLst>
          </p:nvPr>
        </p:nvGraphicFramePr>
        <p:xfrm>
          <a:off x="945454" y="2519943"/>
          <a:ext cx="4279602" cy="38071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5" name="Picture 14" descr="Low view of tall buildings&#10;&#10;AI-generated content may be incorrect.">
            <a:extLst>
              <a:ext uri="{FF2B5EF4-FFF2-40B4-BE49-F238E27FC236}">
                <a16:creationId xmlns:a16="http://schemas.microsoft.com/office/drawing/2014/main" id="{2563E8CB-DF05-3E6D-F762-7FBEDF706468}"/>
              </a:ext>
            </a:extLst>
          </p:cNvPr>
          <p:cNvPicPr>
            <a:picLocks noChangeAspect="1"/>
          </p:cNvPicPr>
          <p:nvPr/>
        </p:nvPicPr>
        <p:blipFill>
          <a:blip r:embed="rId10"/>
          <a:srcRect r="49721" b="-445"/>
          <a:stretch>
            <a:fillRect/>
          </a:stretch>
        </p:blipFill>
        <p:spPr>
          <a:xfrm>
            <a:off x="6096000" y="1"/>
            <a:ext cx="6102825" cy="6858000"/>
          </a:xfrm>
          <a:prstGeom prst="rect">
            <a:avLst/>
          </a:prstGeom>
        </p:spPr>
      </p:pic>
      <p:pic>
        <p:nvPicPr>
          <p:cNvPr id="6" name="Audio 5">
            <a:extLst>
              <a:ext uri="{FF2B5EF4-FFF2-40B4-BE49-F238E27FC236}">
                <a16:creationId xmlns:a16="http://schemas.microsoft.com/office/drawing/2014/main" id="{4CBC6A7C-4E20-4901-80D6-0ACE0868964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40824291"/>
      </p:ext>
    </p:extLst>
  </p:cSld>
  <p:clrMapOvr>
    <a:masterClrMapping/>
  </p:clrMapOvr>
  <mc:AlternateContent xmlns:mc="http://schemas.openxmlformats.org/markup-compatibility/2006">
    <mc:Choice xmlns:p14="http://schemas.microsoft.com/office/powerpoint/2010/main" Requires="p14">
      <p:transition spd="slow" p14:dur="2000" advTm="26519"/>
    </mc:Choice>
    <mc:Fallback>
      <p:transition spd="slow" advTm="26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Ttareungi as Favorite Mode of Transportation in the COVID-19 Era with +23  Million Rentals in 2020 - Seoul Metropolitan Government">
            <a:extLst>
              <a:ext uri="{FF2B5EF4-FFF2-40B4-BE49-F238E27FC236}">
                <a16:creationId xmlns:a16="http://schemas.microsoft.com/office/drawing/2014/main" id="{2D0BCAB3-64F3-EF1B-DC62-A74B13CCB903}"/>
              </a:ext>
            </a:extLst>
          </p:cNvPr>
          <p:cNvPicPr>
            <a:picLocks noChangeAspect="1" noChangeArrowheads="1"/>
          </p:cNvPicPr>
          <p:nvPr/>
        </p:nvPicPr>
        <p:blipFill>
          <a:blip r:embed="rId5">
            <a:alphaModFix amt="50000"/>
            <a:extLst>
              <a:ext uri="{28A0092B-C50C-407E-A947-70E740481C1C}">
                <a14:useLocalDpi xmlns:a14="http://schemas.microsoft.com/office/drawing/2010/main" val="0"/>
              </a:ext>
            </a:extLst>
          </a:blip>
          <a:srcRect t="15730"/>
          <a:stretch>
            <a:fill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72CA4B7-BB2D-C2B1-58B0-23BB681818FD}"/>
              </a:ext>
            </a:extLst>
          </p:cNvPr>
          <p:cNvSpPr/>
          <p:nvPr/>
        </p:nvSpPr>
        <p:spPr>
          <a:xfrm>
            <a:off x="3727268" y="496388"/>
            <a:ext cx="4624251" cy="870857"/>
          </a:xfrm>
          <a:prstGeom prst="rect">
            <a:avLst/>
          </a:prstGeom>
          <a:solidFill>
            <a:schemeClr val="tx2">
              <a:lumMod val="2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B3D4D1-7F91-E5A5-D94F-5EC22C700E98}"/>
              </a:ext>
            </a:extLst>
          </p:cNvPr>
          <p:cNvSpPr>
            <a:spLocks noGrp="1"/>
          </p:cNvSpPr>
          <p:nvPr>
            <p:ph type="title"/>
          </p:nvPr>
        </p:nvSpPr>
        <p:spPr>
          <a:xfrm>
            <a:off x="1467393" y="496387"/>
            <a:ext cx="9144000" cy="947171"/>
          </a:xfrm>
        </p:spPr>
        <p:txBody>
          <a:bodyPr vert="horz" lIns="91440" tIns="45720" rIns="91440" bIns="45720" rtlCol="0" anchor="b">
            <a:normAutofit/>
          </a:bodyPr>
          <a:lstStyle/>
          <a:p>
            <a:pPr algn="ctr"/>
            <a:r>
              <a:rPr lang="en-US" sz="6000" dirty="0">
                <a:solidFill>
                  <a:srgbClr val="FFFFFF"/>
                </a:solidFill>
              </a:rPr>
              <a:t>THANK YOU!</a:t>
            </a:r>
          </a:p>
        </p:txBody>
      </p:sp>
      <p:grpSp>
        <p:nvGrpSpPr>
          <p:cNvPr id="6" name="Group 5">
            <a:extLst>
              <a:ext uri="{FF2B5EF4-FFF2-40B4-BE49-F238E27FC236}">
                <a16:creationId xmlns:a16="http://schemas.microsoft.com/office/drawing/2014/main" id="{56D80590-3B89-3371-E489-5582DEFA445D}"/>
              </a:ext>
            </a:extLst>
          </p:cNvPr>
          <p:cNvGrpSpPr/>
          <p:nvPr/>
        </p:nvGrpSpPr>
        <p:grpSpPr>
          <a:xfrm>
            <a:off x="8020594" y="5495109"/>
            <a:ext cx="4105277" cy="1082799"/>
            <a:chOff x="0" y="71648"/>
            <a:chExt cx="5075469" cy="985588"/>
          </a:xfrm>
          <a:scene3d>
            <a:camera prst="orthographicFront"/>
            <a:lightRig rig="flat" dir="t"/>
          </a:scene3d>
        </p:grpSpPr>
        <p:sp>
          <p:nvSpPr>
            <p:cNvPr id="7" name="Rounded Rectangle 6">
              <a:extLst>
                <a:ext uri="{FF2B5EF4-FFF2-40B4-BE49-F238E27FC236}">
                  <a16:creationId xmlns:a16="http://schemas.microsoft.com/office/drawing/2014/main" id="{FB77F756-62DD-0C49-197E-7F2D75D24CE4}"/>
                </a:ext>
              </a:extLst>
            </p:cNvPr>
            <p:cNvSpPr/>
            <p:nvPr/>
          </p:nvSpPr>
          <p:spPr>
            <a:xfrm>
              <a:off x="0" y="71648"/>
              <a:ext cx="5075469" cy="985588"/>
            </a:xfrm>
            <a:prstGeom prst="roundRect">
              <a:avLst>
                <a:gd name="adj" fmla="val 10000"/>
              </a:avLst>
            </a:prstGeom>
            <a:solidFill>
              <a:schemeClr val="tx2">
                <a:lumMod val="25000"/>
              </a:schemeClr>
            </a:solidFill>
            <a:sp3d prstMaterial="dkEdge">
              <a:bevelT w="8200" h="38100"/>
            </a:sp3d>
          </p:spPr>
          <p:style>
            <a:lnRef idx="0">
              <a:schemeClr val="lt2">
                <a:hueOff val="0"/>
                <a:satOff val="0"/>
                <a:lumOff val="0"/>
                <a:alphaOff val="0"/>
              </a:schemeClr>
            </a:lnRef>
            <a:fillRef idx="2">
              <a:schemeClr val="dk2">
                <a:hueOff val="0"/>
                <a:satOff val="0"/>
                <a:lumOff val="0"/>
                <a:alphaOff val="0"/>
              </a:schemeClr>
            </a:fillRef>
            <a:effectRef idx="1">
              <a:schemeClr val="dk2">
                <a:hueOff val="0"/>
                <a:satOff val="0"/>
                <a:lumOff val="0"/>
                <a:alphaOff val="0"/>
              </a:schemeClr>
            </a:effectRef>
            <a:fontRef idx="minor">
              <a:schemeClr val="dk1"/>
            </a:fontRef>
          </p:style>
          <p:txBody>
            <a:bodyPr/>
            <a:lstStyle/>
            <a:p>
              <a:endParaRPr lang="en-US" dirty="0"/>
            </a:p>
          </p:txBody>
        </p:sp>
        <p:sp>
          <p:nvSpPr>
            <p:cNvPr id="8" name="Rounded Rectangle 4">
              <a:extLst>
                <a:ext uri="{FF2B5EF4-FFF2-40B4-BE49-F238E27FC236}">
                  <a16:creationId xmlns:a16="http://schemas.microsoft.com/office/drawing/2014/main" id="{A54D2502-4E07-CA85-74CB-1F0A8E0145EA}"/>
                </a:ext>
              </a:extLst>
            </p:cNvPr>
            <p:cNvSpPr txBox="1"/>
            <p:nvPr/>
          </p:nvSpPr>
          <p:spPr>
            <a:xfrm>
              <a:off x="1253130" y="71648"/>
              <a:ext cx="3822339" cy="985588"/>
            </a:xfrm>
            <a:prstGeom prst="rect">
              <a:avLst/>
            </a:prstGeom>
            <a:sp3d/>
          </p:spPr>
          <p:style>
            <a:lnRef idx="0">
              <a:scrgbClr r="0" g="0" b="0"/>
            </a:lnRef>
            <a:fillRef idx="0">
              <a:scrgbClr r="0" g="0" b="0"/>
            </a:fillRef>
            <a:effectRef idx="0">
              <a:scrgbClr r="0" g="0" b="0"/>
            </a:effectRef>
            <a:fontRef idx="minor">
              <a:schemeClr val="dk1"/>
            </a:fontRef>
          </p:style>
          <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ln w="0"/>
                  <a:solidFill>
                    <a:schemeClr val="tx1"/>
                  </a:solidFill>
                  <a:effectLst>
                    <a:outerShdw blurRad="38100" dist="19050" dir="2700000" algn="tl" rotWithShape="0">
                      <a:schemeClr val="dk1">
                        <a:alpha val="40000"/>
                      </a:schemeClr>
                    </a:outerShdw>
                  </a:effectLst>
                </a:rPr>
                <a:t>Questions? Please feel free to reach out at </a:t>
              </a:r>
              <a:r>
                <a:rPr lang="en-US" sz="1900" kern="1200" dirty="0">
                  <a:ln w="0"/>
                  <a:solidFill>
                    <a:schemeClr val="tx1"/>
                  </a:solidFill>
                  <a:effectLst>
                    <a:outerShdw blurRad="38100" dist="19050" dir="2700000" algn="tl" rotWithShape="0">
                      <a:schemeClr val="dk1">
                        <a:alpha val="40000"/>
                      </a:schemeClr>
                    </a:outerShdw>
                  </a:effectLst>
                  <a:hlinkClick r:id="rId6">
                    <a:extLst>
                      <a:ext uri="{A12FA001-AC4F-418D-AE19-62706E023703}">
                        <ahyp:hlinkClr xmlns:ahyp="http://schemas.microsoft.com/office/drawing/2018/hyperlinkcolor" val="tx"/>
                      </a:ext>
                    </a:extLst>
                  </a:hlinkClick>
                </a:rPr>
                <a:t>miles.a.pena@gmail.com</a:t>
              </a:r>
              <a:endParaRPr lang="en-US" sz="1900" kern="1200" dirty="0">
                <a:ln w="0"/>
                <a:solidFill>
                  <a:schemeClr val="tx1"/>
                </a:solidFill>
                <a:effectLst>
                  <a:outerShdw blurRad="38100" dist="19050" dir="2700000" algn="tl" rotWithShape="0">
                    <a:schemeClr val="dk1">
                      <a:alpha val="40000"/>
                    </a:schemeClr>
                  </a:outerShdw>
                </a:effectLst>
              </a:endParaRPr>
            </a:p>
          </p:txBody>
        </p:sp>
      </p:grpSp>
      <p:sp>
        <p:nvSpPr>
          <p:cNvPr id="9" name="Rounded Rectangle 8" descr="Questions with solid fill">
            <a:extLst>
              <a:ext uri="{FF2B5EF4-FFF2-40B4-BE49-F238E27FC236}">
                <a16:creationId xmlns:a16="http://schemas.microsoft.com/office/drawing/2014/main" id="{5EFFF576-CA49-6359-C8E1-469AD039D59A}"/>
              </a:ext>
            </a:extLst>
          </p:cNvPr>
          <p:cNvSpPr/>
          <p:nvPr/>
        </p:nvSpPr>
        <p:spPr>
          <a:xfrm>
            <a:off x="8119788" y="5674407"/>
            <a:ext cx="914396" cy="724201"/>
          </a:xfrm>
          <a:prstGeom prst="roundRect">
            <a:avLst>
              <a:gd name="adj" fmla="val 10000"/>
            </a:avLst>
          </a:prstGeom>
          <a:blipFill>
            <a:blip r:embed="rId7">
              <a:extLst>
                <a:ext uri="{96DAC541-7B7A-43D3-8B79-37D633B846F1}">
                  <asvg:svgBlip xmlns:asvg="http://schemas.microsoft.com/office/drawing/2016/SVG/main" r:embed="rId8"/>
                </a:ext>
              </a:extLst>
            </a:blip>
            <a:srcRect/>
            <a:stretch>
              <a:fillRect t="-6000" b="-6000"/>
            </a:stretch>
          </a:blipFill>
          <a:ln>
            <a:noFill/>
          </a:ln>
        </p:spPr>
        <p:style>
          <a:lnRef idx="1">
            <a:scrgbClr r="0" g="0" b="0"/>
          </a:lnRef>
          <a:fillRef idx="1">
            <a:scrgbClr r="0" g="0" b="0"/>
          </a:fillRef>
          <a:effectRef idx="1">
            <a:schemeClr val="dk2">
              <a:tint val="50000"/>
              <a:hueOff val="0"/>
              <a:satOff val="0"/>
              <a:lumOff val="0"/>
              <a:alphaOff val="0"/>
            </a:schemeClr>
          </a:effectRef>
          <a:fontRef idx="minor">
            <a:schemeClr val="lt2">
              <a:hueOff val="0"/>
              <a:satOff val="0"/>
              <a:lumOff val="0"/>
              <a:alphaOff val="0"/>
            </a:schemeClr>
          </a:fontRef>
        </p:style>
        <p:txBody>
          <a:bodyPr/>
          <a:lstStyle/>
          <a:p>
            <a:endParaRPr lang="en-US"/>
          </a:p>
        </p:txBody>
      </p:sp>
      <p:pic>
        <p:nvPicPr>
          <p:cNvPr id="11" name="Audio 10">
            <a:extLst>
              <a:ext uri="{FF2B5EF4-FFF2-40B4-BE49-F238E27FC236}">
                <a16:creationId xmlns:a16="http://schemas.microsoft.com/office/drawing/2014/main" id="{AF7161A0-4B64-D064-EAAE-1E4F0A4031E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35552084"/>
      </p:ext>
    </p:extLst>
  </p:cSld>
  <p:clrMapOvr>
    <a:masterClrMapping/>
  </p:clrMapOvr>
  <mc:AlternateContent xmlns:mc="http://schemas.openxmlformats.org/markup-compatibility/2006">
    <mc:Choice xmlns:p14="http://schemas.microsoft.com/office/powerpoint/2010/main" Requires="p14">
      <p:transition spd="slow" p14:dur="2000" advTm="10956"/>
    </mc:Choice>
    <mc:Fallback>
      <p:transition spd="slow" advTm="10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71" name="Rectangle 207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050" name="Picture 2" descr="Seoul Bike Rental: Borrowing a Bike for Free - Homeroom Travel">
            <a:extLst>
              <a:ext uri="{FF2B5EF4-FFF2-40B4-BE49-F238E27FC236}">
                <a16:creationId xmlns:a16="http://schemas.microsoft.com/office/drawing/2014/main" id="{977A3249-866C-37BA-E8B8-2711945C4E77}"/>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t="8073" r="1" b="1"/>
          <a:stretch>
            <a:fillRect/>
          </a:stretch>
        </p:blipFill>
        <p:spPr bwMode="auto">
          <a:xfrm>
            <a:off x="20" y="10"/>
            <a:ext cx="994706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73" name="Freeform: Shape 207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075" name="Freeform: Shape 2074">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2077" name="Freeform: Shape 2076">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0E617AA-F921-2EE1-CA4D-AD28A0DB9D14}"/>
              </a:ext>
            </a:extLst>
          </p:cNvPr>
          <p:cNvSpPr>
            <a:spLocks noGrp="1"/>
          </p:cNvSpPr>
          <p:nvPr>
            <p:ph type="title"/>
          </p:nvPr>
        </p:nvSpPr>
        <p:spPr>
          <a:xfrm>
            <a:off x="8046720" y="1045597"/>
            <a:ext cx="3633746" cy="1588422"/>
          </a:xfrm>
        </p:spPr>
        <p:txBody>
          <a:bodyPr vert="horz" lIns="91440" tIns="45720" rIns="91440" bIns="45720" rtlCol="0" anchor="b">
            <a:normAutofit/>
          </a:bodyPr>
          <a:lstStyle/>
          <a:p>
            <a:r>
              <a:rPr lang="en-US" sz="4800" dirty="0"/>
              <a:t>Project Overview</a:t>
            </a:r>
          </a:p>
        </p:txBody>
      </p:sp>
      <p:sp>
        <p:nvSpPr>
          <p:cNvPr id="4" name="Content Placeholder 3">
            <a:extLst>
              <a:ext uri="{FF2B5EF4-FFF2-40B4-BE49-F238E27FC236}">
                <a16:creationId xmlns:a16="http://schemas.microsoft.com/office/drawing/2014/main" id="{9E9CA97A-483D-D3F4-837C-38976E627688}"/>
              </a:ext>
            </a:extLst>
          </p:cNvPr>
          <p:cNvSpPr>
            <a:spLocks noGrp="1"/>
          </p:cNvSpPr>
          <p:nvPr>
            <p:ph sz="half" idx="2"/>
          </p:nvPr>
        </p:nvSpPr>
        <p:spPr>
          <a:xfrm>
            <a:off x="8130208" y="2873951"/>
            <a:ext cx="3633747" cy="2700062"/>
          </a:xfrm>
        </p:spPr>
        <p:txBody>
          <a:bodyPr vert="horz" lIns="91440" tIns="45720" rIns="91440" bIns="45720" rtlCol="0">
            <a:normAutofit/>
          </a:bodyPr>
          <a:lstStyle/>
          <a:p>
            <a:r>
              <a:rPr lang="en-US" sz="2000" dirty="0"/>
              <a:t>Analyzing hourly bike rental and weather data from Seoul (2017–2018) to forecast demand and improve operational efficiency in bike-sharing systems.</a:t>
            </a:r>
          </a:p>
        </p:txBody>
      </p:sp>
      <p:pic>
        <p:nvPicPr>
          <p:cNvPr id="7" name="Audio 6">
            <a:extLst>
              <a:ext uri="{FF2B5EF4-FFF2-40B4-BE49-F238E27FC236}">
                <a16:creationId xmlns:a16="http://schemas.microsoft.com/office/drawing/2014/main" id="{B1E16B46-9FE3-4849-415A-DC644A45CAA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74516747"/>
      </p:ext>
    </p:extLst>
  </p:cSld>
  <p:clrMapOvr>
    <a:masterClrMapping/>
  </p:clrMapOvr>
  <mc:AlternateContent xmlns:mc="http://schemas.openxmlformats.org/markup-compatibility/2006">
    <mc:Choice xmlns:p14="http://schemas.microsoft.com/office/powerpoint/2010/main" Requires="p14">
      <p:transition spd="slow" p14:dur="2000" advTm="20249"/>
    </mc:Choice>
    <mc:Fallback>
      <p:transition spd="slow" advTm="20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110" name="Rectangle 3109">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11C798-E78C-EA4F-F1BB-23A0C0BE8925}"/>
              </a:ext>
            </a:extLst>
          </p:cNvPr>
          <p:cNvSpPr>
            <a:spLocks noGrp="1"/>
          </p:cNvSpPr>
          <p:nvPr>
            <p:ph type="title"/>
          </p:nvPr>
        </p:nvSpPr>
        <p:spPr>
          <a:xfrm>
            <a:off x="6761217" y="503972"/>
            <a:ext cx="4642752" cy="1371384"/>
          </a:xfrm>
        </p:spPr>
        <p:txBody>
          <a:bodyPr vert="horz" lIns="91440" tIns="45720" rIns="91440" bIns="45720" rtlCol="0" anchor="b">
            <a:noAutofit/>
          </a:bodyPr>
          <a:lstStyle/>
          <a:p>
            <a:r>
              <a:rPr lang="en-US" sz="4800" dirty="0"/>
              <a:t>Business Problem</a:t>
            </a:r>
          </a:p>
        </p:txBody>
      </p:sp>
      <p:sp>
        <p:nvSpPr>
          <p:cNvPr id="3112" name="Rectangle 3111">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4" name="Rectangle 31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Seoul city at night">
            <a:extLst>
              <a:ext uri="{FF2B5EF4-FFF2-40B4-BE49-F238E27FC236}">
                <a16:creationId xmlns:a16="http://schemas.microsoft.com/office/drawing/2014/main" id="{A57BAA46-37C4-EED6-7626-1F52B0B32B07}"/>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l="17970" r="11736" b="2"/>
          <a:stretch>
            <a:fillRect/>
          </a:stretch>
        </p:blipFill>
        <p:spPr bwMode="auto">
          <a:xfrm>
            <a:off x="576244" y="650494"/>
            <a:ext cx="5628018" cy="5324142"/>
          </a:xfrm>
          <a:prstGeom prst="rect">
            <a:avLst/>
          </a:prstGeom>
          <a:noFill/>
          <a:extLst>
            <a:ext uri="{909E8E84-426E-40DD-AFC4-6F175D3DCCD1}">
              <a14:hiddenFill xmlns:a14="http://schemas.microsoft.com/office/drawing/2010/main">
                <a:solidFill>
                  <a:srgbClr val="FFFFFF"/>
                </a:solidFill>
              </a14:hiddenFill>
            </a:ext>
          </a:extLst>
        </p:spPr>
      </p:pic>
      <p:sp>
        <p:nvSpPr>
          <p:cNvPr id="3116" name="Rectangle 3115">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385CC1-3861-1897-AB8D-3E8D0F4B819C}"/>
              </a:ext>
            </a:extLst>
          </p:cNvPr>
          <p:cNvSpPr>
            <a:spLocks noGrp="1"/>
          </p:cNvSpPr>
          <p:nvPr>
            <p:ph sz="half" idx="1"/>
          </p:nvPr>
        </p:nvSpPr>
        <p:spPr>
          <a:xfrm>
            <a:off x="7091336" y="2113132"/>
            <a:ext cx="4282984" cy="2869513"/>
          </a:xfrm>
        </p:spPr>
        <p:txBody>
          <a:bodyPr vert="horz" lIns="91440" tIns="45720" rIns="91440" bIns="45720" rtlCol="0" anchor="ctr">
            <a:normAutofit/>
          </a:bodyPr>
          <a:lstStyle/>
          <a:p>
            <a:r>
              <a:rPr lang="en-US" sz="2000" dirty="0"/>
              <a:t>How can Seoul’s bike-share program optimize bike availability and reduce waste by predicting demand fluctuations based on weather and time?</a:t>
            </a:r>
          </a:p>
          <a:p>
            <a:endParaRPr lang="en-US" sz="1800" dirty="0"/>
          </a:p>
        </p:txBody>
      </p:sp>
      <p:sp>
        <p:nvSpPr>
          <p:cNvPr id="3118" name="Rectangle 3117">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Audio 10">
            <a:extLst>
              <a:ext uri="{FF2B5EF4-FFF2-40B4-BE49-F238E27FC236}">
                <a16:creationId xmlns:a16="http://schemas.microsoft.com/office/drawing/2014/main" id="{7162BBB7-87C2-347F-7F7D-C9602EA014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17386535"/>
      </p:ext>
    </p:extLst>
  </p:cSld>
  <p:clrMapOvr>
    <a:masterClrMapping/>
  </p:clrMapOvr>
  <mc:AlternateContent xmlns:mc="http://schemas.openxmlformats.org/markup-compatibility/2006">
    <mc:Choice xmlns:p14="http://schemas.microsoft.com/office/powerpoint/2010/main" Requires="p14">
      <p:transition spd="slow" p14:dur="2000" advTm="20280"/>
    </mc:Choice>
    <mc:Fallback>
      <p:transition spd="slow" advTm="20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2C4A6-074E-6E77-D5A8-DC89150F6677}"/>
              </a:ext>
            </a:extLst>
          </p:cNvPr>
          <p:cNvSpPr>
            <a:spLocks noGrp="1"/>
          </p:cNvSpPr>
          <p:nvPr>
            <p:ph type="title"/>
          </p:nvPr>
        </p:nvSpPr>
        <p:spPr>
          <a:xfrm>
            <a:off x="481013" y="3752849"/>
            <a:ext cx="3290887" cy="2452687"/>
          </a:xfrm>
        </p:spPr>
        <p:txBody>
          <a:bodyPr vert="horz" lIns="91440" tIns="45720" rIns="91440" bIns="45720" rtlCol="0" anchor="ctr">
            <a:normAutofit/>
          </a:bodyPr>
          <a:lstStyle/>
          <a:p>
            <a:r>
              <a:rPr lang="en-US" sz="4800" dirty="0"/>
              <a:t>Data Sources &amp; Preparation</a:t>
            </a:r>
          </a:p>
        </p:txBody>
      </p:sp>
      <p:pic>
        <p:nvPicPr>
          <p:cNvPr id="4102" name="Picture 6" descr="Data Analytics: Emerging Trends &amp; Technologies| LSBF in Singapore Blog">
            <a:extLst>
              <a:ext uri="{FF2B5EF4-FFF2-40B4-BE49-F238E27FC236}">
                <a16:creationId xmlns:a16="http://schemas.microsoft.com/office/drawing/2014/main" id="{51E806A8-022E-6260-C190-E0A7FA4C037F}"/>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l="953" r="13619"/>
          <a:stretch>
            <a:fillRect/>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4104" name="Content Placeholder 3">
            <a:extLst>
              <a:ext uri="{FF2B5EF4-FFF2-40B4-BE49-F238E27FC236}">
                <a16:creationId xmlns:a16="http://schemas.microsoft.com/office/drawing/2014/main" id="{BF27061E-44A7-8332-2918-21CC195054EF}"/>
              </a:ext>
            </a:extLst>
          </p:cNvPr>
          <p:cNvGraphicFramePr>
            <a:graphicFrameLocks noGrp="1"/>
          </p:cNvGraphicFramePr>
          <p:nvPr>
            <p:ph sz="half" idx="2"/>
            <p:extLst>
              <p:ext uri="{D42A27DB-BD31-4B8C-83A1-F6EECF244321}">
                <p14:modId xmlns:p14="http://schemas.microsoft.com/office/powerpoint/2010/main" val="3380864132"/>
              </p:ext>
            </p:extLst>
          </p:nvPr>
        </p:nvGraphicFramePr>
        <p:xfrm>
          <a:off x="4225574" y="3429000"/>
          <a:ext cx="7485413" cy="355641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Audio 5">
            <a:extLst>
              <a:ext uri="{FF2B5EF4-FFF2-40B4-BE49-F238E27FC236}">
                <a16:creationId xmlns:a16="http://schemas.microsoft.com/office/drawing/2014/main" id="{DAF478E3-C8A8-B0AC-C890-867187B36E5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42731141"/>
      </p:ext>
    </p:extLst>
  </p:cSld>
  <p:clrMapOvr>
    <a:masterClrMapping/>
  </p:clrMapOvr>
  <mc:AlternateContent xmlns:mc="http://schemas.openxmlformats.org/markup-compatibility/2006">
    <mc:Choice xmlns:p14="http://schemas.microsoft.com/office/powerpoint/2010/main" Requires="p14">
      <p:transition spd="slow" p14:dur="2000" advTm="19411"/>
    </mc:Choice>
    <mc:Fallback>
      <p:transition spd="slow" advTm="19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0B9907-390C-8E93-2B3E-282FB8C6312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800">
                <a:solidFill>
                  <a:schemeClr val="bg1"/>
                </a:solidFill>
              </a:rPr>
              <a:t>Methods</a:t>
            </a:r>
            <a:endParaRPr lang="en-US" sz="5400" dirty="0">
              <a:solidFill>
                <a:schemeClr val="bg1"/>
              </a:solidFill>
            </a:endParaRPr>
          </a:p>
        </p:txBody>
      </p:sp>
      <p:sp>
        <p:nvSpPr>
          <p:cNvPr id="14"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115E04CD-011D-EC46-A6DC-F667146E2B7D}"/>
              </a:ext>
            </a:extLst>
          </p:cNvPr>
          <p:cNvGraphicFramePr>
            <a:graphicFrameLocks noGrp="1"/>
          </p:cNvGraphicFramePr>
          <p:nvPr>
            <p:ph sz="half" idx="1"/>
            <p:extLst>
              <p:ext uri="{D42A27DB-BD31-4B8C-83A1-F6EECF244321}">
                <p14:modId xmlns:p14="http://schemas.microsoft.com/office/powerpoint/2010/main" val="2678940644"/>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Audio 10">
            <a:extLst>
              <a:ext uri="{FF2B5EF4-FFF2-40B4-BE49-F238E27FC236}">
                <a16:creationId xmlns:a16="http://schemas.microsoft.com/office/drawing/2014/main" id="{AC391B92-FD6F-E38F-BE2D-5BA5F5BAF04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65408027"/>
      </p:ext>
    </p:extLst>
  </p:cSld>
  <p:clrMapOvr>
    <a:masterClrMapping/>
  </p:clrMapOvr>
  <mc:AlternateContent xmlns:mc="http://schemas.openxmlformats.org/markup-compatibility/2006">
    <mc:Choice xmlns:p14="http://schemas.microsoft.com/office/powerpoint/2010/main" Requires="p14">
      <p:transition spd="slow" p14:dur="2000" advTm="20510"/>
    </mc:Choice>
    <mc:Fallback>
      <p:transition spd="slow" advTm="20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45" name="Arc 104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EF10F3-4B19-07C6-75E2-D4041AB16883}"/>
              </a:ext>
            </a:extLst>
          </p:cNvPr>
          <p:cNvSpPr>
            <a:spLocks noGrp="1"/>
          </p:cNvSpPr>
          <p:nvPr>
            <p:ph type="title"/>
          </p:nvPr>
        </p:nvSpPr>
        <p:spPr>
          <a:xfrm>
            <a:off x="6096000" y="531745"/>
            <a:ext cx="5458838" cy="1325563"/>
          </a:xfrm>
        </p:spPr>
        <p:txBody>
          <a:bodyPr vert="horz" lIns="91440" tIns="45720" rIns="91440" bIns="45720" rtlCol="0" anchor="ctr">
            <a:normAutofit/>
          </a:bodyPr>
          <a:lstStyle/>
          <a:p>
            <a:r>
              <a:rPr lang="en-US" sz="4800" kern="1200" dirty="0">
                <a:solidFill>
                  <a:schemeClr val="tx1"/>
                </a:solidFill>
                <a:latin typeface="+mj-lt"/>
                <a:ea typeface="+mj-ea"/>
                <a:cs typeface="+mj-cs"/>
              </a:rPr>
              <a:t>Key Findings</a:t>
            </a:r>
          </a:p>
        </p:txBody>
      </p:sp>
      <p:sp>
        <p:nvSpPr>
          <p:cNvPr id="1047" name="Freeform: Shape 104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10,900+ Key Findings Stock Photos, Pictures &amp; Royalty-Free ...">
            <a:extLst>
              <a:ext uri="{FF2B5EF4-FFF2-40B4-BE49-F238E27FC236}">
                <a16:creationId xmlns:a16="http://schemas.microsoft.com/office/drawing/2014/main" id="{9ED539AD-D88C-CD0F-E577-CD33249690C3}"/>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l="3184" r="-1" b="-1"/>
          <a:stretch>
            <a:fillRect/>
          </a:stretch>
        </p:blipFill>
        <p:spPr bwMode="auto">
          <a:xfrm>
            <a:off x="424217" y="1543093"/>
            <a:ext cx="5470745" cy="377181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4E3BF09E-D362-D129-18C0-8E2512D0752C}"/>
              </a:ext>
            </a:extLst>
          </p:cNvPr>
          <p:cNvSpPr>
            <a:spLocks noGrp="1"/>
          </p:cNvSpPr>
          <p:nvPr>
            <p:ph sz="half" idx="2"/>
          </p:nvPr>
        </p:nvSpPr>
        <p:spPr>
          <a:xfrm>
            <a:off x="6096000" y="2198394"/>
            <a:ext cx="5458838" cy="2291466"/>
          </a:xfrm>
        </p:spPr>
        <p:txBody>
          <a:bodyPr vert="horz" lIns="91440" tIns="45720" rIns="91440" bIns="45720" rtlCol="0">
            <a:normAutofit/>
          </a:bodyPr>
          <a:lstStyle/>
          <a:p>
            <a:r>
              <a:rPr lang="en-US" sz="2000" dirty="0"/>
              <a:t>Demand spikes during commute hours</a:t>
            </a:r>
          </a:p>
          <a:p>
            <a:r>
              <a:rPr lang="en-US" sz="2000" dirty="0"/>
              <a:t>Rentals drop on holidays and extreme weather days</a:t>
            </a:r>
          </a:p>
          <a:p>
            <a:r>
              <a:rPr lang="en-US" sz="2000" dirty="0"/>
              <a:t>Warm/mild days see the highest usage</a:t>
            </a:r>
          </a:p>
          <a:p>
            <a:r>
              <a:rPr lang="en-US" sz="2000" dirty="0"/>
              <a:t>Tree-based models outperform linear ones in prediction accuracy</a:t>
            </a:r>
          </a:p>
          <a:p>
            <a:endParaRPr lang="en-US" dirty="0"/>
          </a:p>
        </p:txBody>
      </p:sp>
      <p:pic>
        <p:nvPicPr>
          <p:cNvPr id="7" name="Audio 6">
            <a:extLst>
              <a:ext uri="{FF2B5EF4-FFF2-40B4-BE49-F238E27FC236}">
                <a16:creationId xmlns:a16="http://schemas.microsoft.com/office/drawing/2014/main" id="{BBF2606A-0C77-DE01-055F-FED8A0B71F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64372780"/>
      </p:ext>
    </p:extLst>
  </p:cSld>
  <p:clrMapOvr>
    <a:masterClrMapping/>
  </p:clrMapOvr>
  <mc:AlternateContent xmlns:mc="http://schemas.openxmlformats.org/markup-compatibility/2006">
    <mc:Choice xmlns:p14="http://schemas.microsoft.com/office/powerpoint/2010/main" Requires="p14">
      <p:transition spd="slow" p14:dur="2000" advTm="19707"/>
    </mc:Choice>
    <mc:Fallback>
      <p:transition spd="slow" advTm="19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line graph showing a line&#10;&#10;AI-generated content may be incorrect.">
            <a:extLst>
              <a:ext uri="{FF2B5EF4-FFF2-40B4-BE49-F238E27FC236}">
                <a16:creationId xmlns:a16="http://schemas.microsoft.com/office/drawing/2014/main" id="{E4C51A31-BA63-1EE4-F680-75E82FC183A2}"/>
              </a:ext>
            </a:extLst>
          </p:cNvPr>
          <p:cNvPicPr>
            <a:picLocks noGrp="1" noChangeAspect="1"/>
          </p:cNvPicPr>
          <p:nvPr>
            <p:ph idx="1"/>
          </p:nvPr>
        </p:nvPicPr>
        <p:blipFill>
          <a:blip r:embed="rId5"/>
          <a:stretch>
            <a:fillRect/>
          </a:stretch>
        </p:blipFill>
        <p:spPr>
          <a:xfrm>
            <a:off x="937602" y="643466"/>
            <a:ext cx="10316796" cy="5571067"/>
          </a:xfrm>
          <a:prstGeom prst="rect">
            <a:avLst/>
          </a:prstGeom>
        </p:spPr>
      </p:pic>
      <p:pic>
        <p:nvPicPr>
          <p:cNvPr id="6" name="Audio 5">
            <a:extLst>
              <a:ext uri="{FF2B5EF4-FFF2-40B4-BE49-F238E27FC236}">
                <a16:creationId xmlns:a16="http://schemas.microsoft.com/office/drawing/2014/main" id="{AC909541-5F3F-6C49-97F0-743ABA3A6A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65686278"/>
      </p:ext>
    </p:extLst>
  </p:cSld>
  <p:clrMapOvr>
    <a:masterClrMapping/>
  </p:clrMapOvr>
  <mc:AlternateContent xmlns:mc="http://schemas.openxmlformats.org/markup-compatibility/2006">
    <mc:Choice xmlns:p14="http://schemas.microsoft.com/office/powerpoint/2010/main" Requires="p14">
      <p:transition spd="slow" p14:dur="2000" advTm="17926"/>
    </mc:Choice>
    <mc:Fallback>
      <p:transition spd="slow" advTm="17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art of a heat map&#10;&#10;AI-generated content may be incorrect.">
            <a:extLst>
              <a:ext uri="{FF2B5EF4-FFF2-40B4-BE49-F238E27FC236}">
                <a16:creationId xmlns:a16="http://schemas.microsoft.com/office/drawing/2014/main" id="{5623F0FA-7982-60BD-DEF2-62EAB31891BC}"/>
              </a:ext>
            </a:extLst>
          </p:cNvPr>
          <p:cNvPicPr>
            <a:picLocks noChangeAspect="1"/>
          </p:cNvPicPr>
          <p:nvPr/>
        </p:nvPicPr>
        <p:blipFill>
          <a:blip r:embed="rId5"/>
          <a:stretch>
            <a:fillRect/>
          </a:stretch>
        </p:blipFill>
        <p:spPr>
          <a:xfrm>
            <a:off x="643467" y="879941"/>
            <a:ext cx="10905066" cy="5098117"/>
          </a:xfrm>
          <a:prstGeom prst="rect">
            <a:avLst/>
          </a:prstGeom>
        </p:spPr>
      </p:pic>
      <p:pic>
        <p:nvPicPr>
          <p:cNvPr id="6" name="Audio 5">
            <a:extLst>
              <a:ext uri="{FF2B5EF4-FFF2-40B4-BE49-F238E27FC236}">
                <a16:creationId xmlns:a16="http://schemas.microsoft.com/office/drawing/2014/main" id="{93972D35-CEFC-2202-C2B9-7554A6186D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91170689"/>
      </p:ext>
    </p:extLst>
  </p:cSld>
  <p:clrMapOvr>
    <a:masterClrMapping/>
  </p:clrMapOvr>
  <mc:AlternateContent xmlns:mc="http://schemas.openxmlformats.org/markup-compatibility/2006">
    <mc:Choice xmlns:p14="http://schemas.microsoft.com/office/powerpoint/2010/main" Requires="p14">
      <p:transition spd="slow" p14:dur="2000" advTm="16270"/>
    </mc:Choice>
    <mc:Fallback>
      <p:transition spd="slow" advTm="16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showing a blue line&#10;&#10;AI-generated content may be incorrect.">
            <a:extLst>
              <a:ext uri="{FF2B5EF4-FFF2-40B4-BE49-F238E27FC236}">
                <a16:creationId xmlns:a16="http://schemas.microsoft.com/office/drawing/2014/main" id="{5AA85DB7-7AE0-F023-A7DF-630E8A8BFFA4}"/>
              </a:ext>
            </a:extLst>
          </p:cNvPr>
          <p:cNvPicPr>
            <a:picLocks noChangeAspect="1"/>
          </p:cNvPicPr>
          <p:nvPr/>
        </p:nvPicPr>
        <p:blipFill>
          <a:blip r:embed="rId5"/>
          <a:stretch>
            <a:fillRect/>
          </a:stretch>
        </p:blipFill>
        <p:spPr>
          <a:xfrm>
            <a:off x="889395" y="643466"/>
            <a:ext cx="10413209" cy="5571067"/>
          </a:xfrm>
          <a:prstGeom prst="rect">
            <a:avLst/>
          </a:prstGeom>
        </p:spPr>
      </p:pic>
      <p:pic>
        <p:nvPicPr>
          <p:cNvPr id="10" name="Audio 9">
            <a:extLst>
              <a:ext uri="{FF2B5EF4-FFF2-40B4-BE49-F238E27FC236}">
                <a16:creationId xmlns:a16="http://schemas.microsoft.com/office/drawing/2014/main" id="{15AD70F1-3759-5B76-9204-B767B6A3A3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45716334"/>
      </p:ext>
    </p:extLst>
  </p:cSld>
  <p:clrMapOvr>
    <a:masterClrMapping/>
  </p:clrMapOvr>
  <mc:AlternateContent xmlns:mc="http://schemas.openxmlformats.org/markup-compatibility/2006">
    <mc:Choice xmlns:p14="http://schemas.microsoft.com/office/powerpoint/2010/main" Requires="p14">
      <p:transition spd="slow" p14:dur="2000" advTm="12250"/>
    </mc:Choice>
    <mc:Fallback>
      <p:transition spd="slow" advTm="122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Parcel</Template>
  <TotalTime>166</TotalTime>
  <Words>1149</Words>
  <Application>Microsoft Macintosh PowerPoint</Application>
  <PresentationFormat>Widescreen</PresentationFormat>
  <Paragraphs>80</Paragraphs>
  <Slides>19</Slides>
  <Notes>19</Notes>
  <HiddenSlides>0</HiddenSlides>
  <MMClips>19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Meiryo</vt:lpstr>
      <vt:lpstr>Aptos</vt:lpstr>
      <vt:lpstr>Aptos Display</vt:lpstr>
      <vt:lpstr>Arial</vt:lpstr>
      <vt:lpstr>Calibri</vt:lpstr>
      <vt:lpstr>Office Theme</vt:lpstr>
      <vt:lpstr>Predicting Seoul Bike Rental Demand</vt:lpstr>
      <vt:lpstr>Project Overview</vt:lpstr>
      <vt:lpstr>Business Problem</vt:lpstr>
      <vt:lpstr>Data Sources &amp; Preparation</vt:lpstr>
      <vt:lpstr>Methods</vt:lpstr>
      <vt:lpstr>Key Findings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Recommendations &amp; Applications</vt:lpstr>
      <vt:lpstr>Ethical Considerations</vt:lpstr>
      <vt:lpstr>Common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Miles Pena Gonzalez</dc:creator>
  <cp:lastModifiedBy>Miles Pena Gonzalez</cp:lastModifiedBy>
  <cp:revision>44</cp:revision>
  <dcterms:created xsi:type="dcterms:W3CDTF">2025-05-28T17:14:03Z</dcterms:created>
  <dcterms:modified xsi:type="dcterms:W3CDTF">2025-05-31T19:37:01Z</dcterms:modified>
</cp:coreProperties>
</file>